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51" r:id="rId2"/>
    <p:sldMasterId id="2147485662" r:id="rId3"/>
  </p:sldMasterIdLst>
  <p:notesMasterIdLst>
    <p:notesMasterId r:id="rId42"/>
  </p:notesMasterIdLst>
  <p:sldIdLst>
    <p:sldId id="466" r:id="rId4"/>
    <p:sldId id="293" r:id="rId5"/>
    <p:sldId id="471" r:id="rId6"/>
    <p:sldId id="294" r:id="rId7"/>
    <p:sldId id="295" r:id="rId8"/>
    <p:sldId id="467" r:id="rId9"/>
    <p:sldId id="470" r:id="rId10"/>
    <p:sldId id="298" r:id="rId11"/>
    <p:sldId id="299" r:id="rId12"/>
    <p:sldId id="430" r:id="rId13"/>
    <p:sldId id="303" r:id="rId14"/>
    <p:sldId id="433" r:id="rId15"/>
    <p:sldId id="304" r:id="rId16"/>
    <p:sldId id="300" r:id="rId17"/>
    <p:sldId id="432" r:id="rId18"/>
    <p:sldId id="301" r:id="rId19"/>
    <p:sldId id="431" r:id="rId20"/>
    <p:sldId id="302" r:id="rId21"/>
    <p:sldId id="306" r:id="rId22"/>
    <p:sldId id="307" r:id="rId23"/>
    <p:sldId id="308" r:id="rId24"/>
    <p:sldId id="309" r:id="rId25"/>
    <p:sldId id="310" r:id="rId26"/>
    <p:sldId id="474" r:id="rId27"/>
    <p:sldId id="478" r:id="rId28"/>
    <p:sldId id="477" r:id="rId29"/>
    <p:sldId id="479" r:id="rId30"/>
    <p:sldId id="480" r:id="rId31"/>
    <p:sldId id="481" r:id="rId32"/>
    <p:sldId id="297" r:id="rId33"/>
    <p:sldId id="468" r:id="rId34"/>
    <p:sldId id="469" r:id="rId35"/>
    <p:sldId id="472" r:id="rId36"/>
    <p:sldId id="473" r:id="rId37"/>
    <p:sldId id="475" r:id="rId38"/>
    <p:sldId id="476" r:id="rId39"/>
    <p:sldId id="313" r:id="rId40"/>
    <p:sldId id="482"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022F"/>
    <a:srgbClr val="FC1CFC"/>
    <a:srgbClr val="EF07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70072" autoAdjust="0"/>
  </p:normalViewPr>
  <p:slideViewPr>
    <p:cSldViewPr snapToGrid="0">
      <p:cViewPr>
        <p:scale>
          <a:sx n="64" d="100"/>
          <a:sy n="64" d="100"/>
        </p:scale>
        <p:origin x="-1710" y="804"/>
      </p:cViewPr>
      <p:guideLst>
        <p:guide orient="horz" pos="2160"/>
        <p:guide pos="2880"/>
      </p:guideLst>
    </p:cSldViewPr>
  </p:slideViewPr>
  <p:notesTextViewPr>
    <p:cViewPr>
      <p:scale>
        <a:sx n="150" d="100"/>
        <a:sy n="150" d="100"/>
      </p:scale>
      <p:origin x="0" y="0"/>
    </p:cViewPr>
  </p:notesTextViewPr>
  <p:sorterViewPr>
    <p:cViewPr>
      <p:scale>
        <a:sx n="75" d="100"/>
        <a:sy n="75" d="100"/>
      </p:scale>
      <p:origin x="0" y="8496"/>
    </p:cViewPr>
  </p:sorterViewPr>
  <p:notesViewPr>
    <p:cSldViewPr snapToGrid="0">
      <p:cViewPr>
        <p:scale>
          <a:sx n="100" d="100"/>
          <a:sy n="100" d="100"/>
        </p:scale>
        <p:origin x="-1824" y="50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66E0B9-65DD-4C61-B1BB-9F2B169A4D38}" type="doc">
      <dgm:prSet loTypeId="urn:microsoft.com/office/officeart/2005/8/layout/cycle3" loCatId="cycle" qsTypeId="urn:microsoft.com/office/officeart/2005/8/quickstyle/simple1" qsCatId="simple" csTypeId="urn:microsoft.com/office/officeart/2005/8/colors/colorful3" csCatId="colorful" phldr="1"/>
      <dgm:spPr/>
      <dgm:t>
        <a:bodyPr/>
        <a:lstStyle/>
        <a:p>
          <a:endParaRPr lang="en-US"/>
        </a:p>
      </dgm:t>
    </dgm:pt>
    <dgm:pt modelId="{A7959E0D-6C9C-4118-B235-FBB858BEE124}">
      <dgm:prSet phldrT="[Text]" custT="1"/>
      <dgm:spPr/>
      <dgm:t>
        <a:bodyPr/>
        <a:lstStyle/>
        <a:p>
          <a:r>
            <a:rPr lang="en-US" sz="1600" dirty="0"/>
            <a:t>Understand Information Needs</a:t>
          </a:r>
        </a:p>
      </dgm:t>
    </dgm:pt>
    <dgm:pt modelId="{7B2FEB2F-641D-49E9-B71B-256D8225AF6D}" type="parTrans" cxnId="{88F8B447-B03B-47A0-8B3C-F071D5D10E2C}">
      <dgm:prSet/>
      <dgm:spPr/>
      <dgm:t>
        <a:bodyPr/>
        <a:lstStyle/>
        <a:p>
          <a:endParaRPr lang="en-US"/>
        </a:p>
      </dgm:t>
    </dgm:pt>
    <dgm:pt modelId="{29DFB7DF-189F-4B0A-8715-48F02923FD5B}" type="sibTrans" cxnId="{88F8B447-B03B-47A0-8B3C-F071D5D10E2C}">
      <dgm:prSet/>
      <dgm:spPr/>
      <dgm:t>
        <a:bodyPr/>
        <a:lstStyle/>
        <a:p>
          <a:endParaRPr lang="en-US" sz="1600"/>
        </a:p>
      </dgm:t>
    </dgm:pt>
    <dgm:pt modelId="{C14B5A4F-09C4-4DDA-86B5-C3CD7610255C}">
      <dgm:prSet phldrT="[Text]" custT="1"/>
      <dgm:spPr/>
      <dgm:t>
        <a:bodyPr/>
        <a:lstStyle/>
        <a:p>
          <a:r>
            <a:rPr lang="en-US" sz="1600" dirty="0"/>
            <a:t>Identify Data Sources</a:t>
          </a:r>
        </a:p>
      </dgm:t>
    </dgm:pt>
    <dgm:pt modelId="{863B937B-4D80-41DB-ACEA-5634D6ED41A6}" type="parTrans" cxnId="{68AD54D5-49CC-45BB-817C-3B05E40A396B}">
      <dgm:prSet/>
      <dgm:spPr/>
      <dgm:t>
        <a:bodyPr/>
        <a:lstStyle/>
        <a:p>
          <a:endParaRPr lang="en-US"/>
        </a:p>
      </dgm:t>
    </dgm:pt>
    <dgm:pt modelId="{CB6919C2-DA99-401D-87AB-5A9330A2C5B8}" type="sibTrans" cxnId="{68AD54D5-49CC-45BB-817C-3B05E40A396B}">
      <dgm:prSet/>
      <dgm:spPr/>
      <dgm:t>
        <a:bodyPr/>
        <a:lstStyle/>
        <a:p>
          <a:endParaRPr lang="en-US"/>
        </a:p>
      </dgm:t>
    </dgm:pt>
    <dgm:pt modelId="{DC2329B1-9CF2-457D-B0DB-314AA18162C0}">
      <dgm:prSet phldrT="[Text]" custT="1"/>
      <dgm:spPr/>
      <dgm:t>
        <a:bodyPr/>
        <a:lstStyle/>
        <a:p>
          <a:r>
            <a:rPr lang="en-US" sz="1600" dirty="0"/>
            <a:t>Design Data Collection Tool</a:t>
          </a:r>
        </a:p>
      </dgm:t>
    </dgm:pt>
    <dgm:pt modelId="{427FB731-642B-4544-BD17-5480669F4302}" type="parTrans" cxnId="{6D5B91AE-9FF1-4108-825D-A3A388EEC0F4}">
      <dgm:prSet/>
      <dgm:spPr/>
      <dgm:t>
        <a:bodyPr/>
        <a:lstStyle/>
        <a:p>
          <a:endParaRPr lang="en-US"/>
        </a:p>
      </dgm:t>
    </dgm:pt>
    <dgm:pt modelId="{6C08FC07-B6E8-4358-966B-61178F132BDB}" type="sibTrans" cxnId="{6D5B91AE-9FF1-4108-825D-A3A388EEC0F4}">
      <dgm:prSet/>
      <dgm:spPr/>
      <dgm:t>
        <a:bodyPr/>
        <a:lstStyle/>
        <a:p>
          <a:endParaRPr lang="en-US"/>
        </a:p>
      </dgm:t>
    </dgm:pt>
    <dgm:pt modelId="{ED74FBF0-CEE5-411C-86E2-BE97966F5A91}">
      <dgm:prSet phldrT="[Text]" custT="1"/>
      <dgm:spPr/>
      <dgm:t>
        <a:bodyPr/>
        <a:lstStyle/>
        <a:p>
          <a:r>
            <a:rPr lang="en-US" sz="1600" dirty="0"/>
            <a:t>Collect Data</a:t>
          </a:r>
        </a:p>
      </dgm:t>
    </dgm:pt>
    <dgm:pt modelId="{64B8B3E4-83E7-4467-BCC8-A4134C93E84E}" type="parTrans" cxnId="{9A969AF9-CAC7-49F3-AF0B-ABD40C05E0CE}">
      <dgm:prSet/>
      <dgm:spPr/>
      <dgm:t>
        <a:bodyPr/>
        <a:lstStyle/>
        <a:p>
          <a:endParaRPr lang="en-US"/>
        </a:p>
      </dgm:t>
    </dgm:pt>
    <dgm:pt modelId="{8A8DAE8A-6A6A-4197-B83A-C5B81F177657}" type="sibTrans" cxnId="{9A969AF9-CAC7-49F3-AF0B-ABD40C05E0CE}">
      <dgm:prSet/>
      <dgm:spPr/>
      <dgm:t>
        <a:bodyPr/>
        <a:lstStyle/>
        <a:p>
          <a:endParaRPr lang="en-US"/>
        </a:p>
      </dgm:t>
    </dgm:pt>
    <dgm:pt modelId="{E99A557E-E866-4E96-BEE7-7AC0A67C1869}">
      <dgm:prSet phldrT="[Text]" custT="1"/>
      <dgm:spPr/>
      <dgm:t>
        <a:bodyPr/>
        <a:lstStyle/>
        <a:p>
          <a:r>
            <a:rPr lang="en-US" sz="1600" b="1" dirty="0"/>
            <a:t>Analyze and Interpret Data</a:t>
          </a:r>
        </a:p>
      </dgm:t>
    </dgm:pt>
    <dgm:pt modelId="{6D3545DC-B1DD-46DC-9047-8B40D536BB98}" type="parTrans" cxnId="{7057A59D-A680-4929-9275-C7883D17B1E2}">
      <dgm:prSet/>
      <dgm:spPr/>
      <dgm:t>
        <a:bodyPr/>
        <a:lstStyle/>
        <a:p>
          <a:endParaRPr lang="en-US"/>
        </a:p>
      </dgm:t>
    </dgm:pt>
    <dgm:pt modelId="{954C0462-FA94-45BC-BF6C-3F7529CFB146}" type="sibTrans" cxnId="{7057A59D-A680-4929-9275-C7883D17B1E2}">
      <dgm:prSet/>
      <dgm:spPr/>
      <dgm:t>
        <a:bodyPr/>
        <a:lstStyle/>
        <a:p>
          <a:endParaRPr lang="en-US"/>
        </a:p>
      </dgm:t>
    </dgm:pt>
    <dgm:pt modelId="{72D84FE1-AFF7-47A7-9F22-926C2542B33E}">
      <dgm:prSet phldrT="[Text]" custT="1"/>
      <dgm:spPr/>
      <dgm:t>
        <a:bodyPr/>
        <a:lstStyle/>
        <a:p>
          <a:r>
            <a:rPr lang="en-US" sz="1600" dirty="0"/>
            <a:t>Data Summary and Presentation</a:t>
          </a:r>
        </a:p>
      </dgm:t>
    </dgm:pt>
    <dgm:pt modelId="{4E192C3A-2FAA-4A3B-A52D-D721C6AD4243}" type="parTrans" cxnId="{DB88820B-B714-423F-9CB2-1CCACC38A527}">
      <dgm:prSet/>
      <dgm:spPr/>
      <dgm:t>
        <a:bodyPr/>
        <a:lstStyle/>
        <a:p>
          <a:endParaRPr lang="en-US"/>
        </a:p>
      </dgm:t>
    </dgm:pt>
    <dgm:pt modelId="{AD42E46C-164A-4D8C-A60A-57EF3050A74D}" type="sibTrans" cxnId="{DB88820B-B714-423F-9CB2-1CCACC38A527}">
      <dgm:prSet/>
      <dgm:spPr/>
      <dgm:t>
        <a:bodyPr/>
        <a:lstStyle/>
        <a:p>
          <a:endParaRPr lang="en-US"/>
        </a:p>
      </dgm:t>
    </dgm:pt>
    <dgm:pt modelId="{F19DC5EB-9FC5-4764-85C3-30AF86D551AB}">
      <dgm:prSet phldrT="[Text]" custT="1"/>
      <dgm:spPr/>
      <dgm:t>
        <a:bodyPr/>
        <a:lstStyle/>
        <a:p>
          <a:r>
            <a:rPr lang="en-US" sz="1600" dirty="0"/>
            <a:t>Make Data Actionable and Craft Solutions</a:t>
          </a:r>
        </a:p>
      </dgm:t>
    </dgm:pt>
    <dgm:pt modelId="{6C011B29-2612-4875-9E50-CA3C5436077A}" type="parTrans" cxnId="{40CF2035-CAFD-4458-8104-564953A73A20}">
      <dgm:prSet/>
      <dgm:spPr/>
      <dgm:t>
        <a:bodyPr/>
        <a:lstStyle/>
        <a:p>
          <a:endParaRPr lang="en-US"/>
        </a:p>
      </dgm:t>
    </dgm:pt>
    <dgm:pt modelId="{DEE2A324-A15E-49D9-A229-77C954EB22B6}" type="sibTrans" cxnId="{40CF2035-CAFD-4458-8104-564953A73A20}">
      <dgm:prSet/>
      <dgm:spPr/>
      <dgm:t>
        <a:bodyPr/>
        <a:lstStyle/>
        <a:p>
          <a:endParaRPr lang="en-US"/>
        </a:p>
      </dgm:t>
    </dgm:pt>
    <dgm:pt modelId="{AC1399C0-6FF3-4975-927F-42815B1BA1EB}">
      <dgm:prSet phldrT="[Text]" custT="1"/>
      <dgm:spPr/>
      <dgm:t>
        <a:bodyPr/>
        <a:lstStyle/>
        <a:p>
          <a:r>
            <a:rPr lang="en-US" sz="1600" dirty="0"/>
            <a:t>Facilitate Feedback</a:t>
          </a:r>
        </a:p>
      </dgm:t>
    </dgm:pt>
    <dgm:pt modelId="{DEEFD116-2F3C-4693-9A1B-1C349F195DCD}" type="parTrans" cxnId="{58F714E0-28E3-4CF1-8E28-74AC377BFA19}">
      <dgm:prSet/>
      <dgm:spPr/>
      <dgm:t>
        <a:bodyPr/>
        <a:lstStyle/>
        <a:p>
          <a:endParaRPr lang="en-US"/>
        </a:p>
      </dgm:t>
    </dgm:pt>
    <dgm:pt modelId="{F076F30E-E23E-4338-B221-F38D4EADB8D9}" type="sibTrans" cxnId="{58F714E0-28E3-4CF1-8E28-74AC377BFA19}">
      <dgm:prSet/>
      <dgm:spPr/>
      <dgm:t>
        <a:bodyPr/>
        <a:lstStyle/>
        <a:p>
          <a:endParaRPr lang="en-US"/>
        </a:p>
      </dgm:t>
    </dgm:pt>
    <dgm:pt modelId="{9528930C-1370-49AC-A412-B97595BCEC01}" type="pres">
      <dgm:prSet presAssocID="{A566E0B9-65DD-4C61-B1BB-9F2B169A4D38}" presName="Name0" presStyleCnt="0">
        <dgm:presLayoutVars>
          <dgm:dir/>
          <dgm:resizeHandles val="exact"/>
        </dgm:presLayoutVars>
      </dgm:prSet>
      <dgm:spPr/>
      <dgm:t>
        <a:bodyPr/>
        <a:lstStyle/>
        <a:p>
          <a:endParaRPr lang="en-US"/>
        </a:p>
      </dgm:t>
    </dgm:pt>
    <dgm:pt modelId="{3281BCC8-5287-4B7F-944A-5D537604AEFF}" type="pres">
      <dgm:prSet presAssocID="{A566E0B9-65DD-4C61-B1BB-9F2B169A4D38}" presName="cycle" presStyleCnt="0"/>
      <dgm:spPr/>
    </dgm:pt>
    <dgm:pt modelId="{C5EC33A2-796D-4A98-B8A0-C1CFA7C788BD}" type="pres">
      <dgm:prSet presAssocID="{A7959E0D-6C9C-4118-B235-FBB858BEE124}" presName="nodeFirstNode" presStyleLbl="node1" presStyleIdx="0" presStyleCnt="8">
        <dgm:presLayoutVars>
          <dgm:bulletEnabled val="1"/>
        </dgm:presLayoutVars>
      </dgm:prSet>
      <dgm:spPr/>
      <dgm:t>
        <a:bodyPr/>
        <a:lstStyle/>
        <a:p>
          <a:endParaRPr lang="en-US"/>
        </a:p>
      </dgm:t>
    </dgm:pt>
    <dgm:pt modelId="{CA1E11B9-F98B-44C1-B695-084FBE461D83}" type="pres">
      <dgm:prSet presAssocID="{29DFB7DF-189F-4B0A-8715-48F02923FD5B}" presName="sibTransFirstNode" presStyleLbl="bgShp" presStyleIdx="0" presStyleCnt="1"/>
      <dgm:spPr/>
      <dgm:t>
        <a:bodyPr/>
        <a:lstStyle/>
        <a:p>
          <a:endParaRPr lang="en-US"/>
        </a:p>
      </dgm:t>
    </dgm:pt>
    <dgm:pt modelId="{C23F08D8-10D0-4FC5-B5DE-CA740B5C2F23}" type="pres">
      <dgm:prSet presAssocID="{C14B5A4F-09C4-4DDA-86B5-C3CD7610255C}" presName="nodeFollowingNodes" presStyleLbl="node1" presStyleIdx="1" presStyleCnt="8">
        <dgm:presLayoutVars>
          <dgm:bulletEnabled val="1"/>
        </dgm:presLayoutVars>
      </dgm:prSet>
      <dgm:spPr/>
      <dgm:t>
        <a:bodyPr/>
        <a:lstStyle/>
        <a:p>
          <a:endParaRPr lang="en-US"/>
        </a:p>
      </dgm:t>
    </dgm:pt>
    <dgm:pt modelId="{2E288CD6-C294-46FD-ABCB-BB21A3F40255}" type="pres">
      <dgm:prSet presAssocID="{DC2329B1-9CF2-457D-B0DB-314AA18162C0}" presName="nodeFollowingNodes" presStyleLbl="node1" presStyleIdx="2" presStyleCnt="8" custAng="0">
        <dgm:presLayoutVars>
          <dgm:bulletEnabled val="1"/>
        </dgm:presLayoutVars>
      </dgm:prSet>
      <dgm:spPr/>
      <dgm:t>
        <a:bodyPr/>
        <a:lstStyle/>
        <a:p>
          <a:endParaRPr lang="en-US"/>
        </a:p>
      </dgm:t>
    </dgm:pt>
    <dgm:pt modelId="{85021534-A9B5-400A-B03F-3F5A80D97709}" type="pres">
      <dgm:prSet presAssocID="{ED74FBF0-CEE5-411C-86E2-BE97966F5A91}" presName="nodeFollowingNodes" presStyleLbl="node1" presStyleIdx="3" presStyleCnt="8">
        <dgm:presLayoutVars>
          <dgm:bulletEnabled val="1"/>
        </dgm:presLayoutVars>
      </dgm:prSet>
      <dgm:spPr/>
      <dgm:t>
        <a:bodyPr/>
        <a:lstStyle/>
        <a:p>
          <a:endParaRPr lang="en-US"/>
        </a:p>
      </dgm:t>
    </dgm:pt>
    <dgm:pt modelId="{6D544F75-91EB-4B84-97AC-E74322668F18}" type="pres">
      <dgm:prSet presAssocID="{E99A557E-E866-4E96-BEE7-7AC0A67C1869}" presName="nodeFollowingNodes" presStyleLbl="node1" presStyleIdx="4" presStyleCnt="8">
        <dgm:presLayoutVars>
          <dgm:bulletEnabled val="1"/>
        </dgm:presLayoutVars>
      </dgm:prSet>
      <dgm:spPr/>
      <dgm:t>
        <a:bodyPr/>
        <a:lstStyle/>
        <a:p>
          <a:endParaRPr lang="en-US"/>
        </a:p>
      </dgm:t>
    </dgm:pt>
    <dgm:pt modelId="{EDA5755A-633A-4C56-95F9-6659CDDDD5FE}" type="pres">
      <dgm:prSet presAssocID="{72D84FE1-AFF7-47A7-9F22-926C2542B33E}" presName="nodeFollowingNodes" presStyleLbl="node1" presStyleIdx="5" presStyleCnt="8">
        <dgm:presLayoutVars>
          <dgm:bulletEnabled val="1"/>
        </dgm:presLayoutVars>
      </dgm:prSet>
      <dgm:spPr/>
      <dgm:t>
        <a:bodyPr/>
        <a:lstStyle/>
        <a:p>
          <a:endParaRPr lang="en-US"/>
        </a:p>
      </dgm:t>
    </dgm:pt>
    <dgm:pt modelId="{F71251A2-7302-4C49-B0CD-AF3965A1D37E}" type="pres">
      <dgm:prSet presAssocID="{F19DC5EB-9FC5-4764-85C3-30AF86D551AB}" presName="nodeFollowingNodes" presStyleLbl="node1" presStyleIdx="6" presStyleCnt="8">
        <dgm:presLayoutVars>
          <dgm:bulletEnabled val="1"/>
        </dgm:presLayoutVars>
      </dgm:prSet>
      <dgm:spPr/>
      <dgm:t>
        <a:bodyPr/>
        <a:lstStyle/>
        <a:p>
          <a:endParaRPr lang="en-US"/>
        </a:p>
      </dgm:t>
    </dgm:pt>
    <dgm:pt modelId="{7CBB30E0-460D-460B-BD65-BC8B1F20E106}" type="pres">
      <dgm:prSet presAssocID="{AC1399C0-6FF3-4975-927F-42815B1BA1EB}" presName="nodeFollowingNodes" presStyleLbl="node1" presStyleIdx="7" presStyleCnt="8">
        <dgm:presLayoutVars>
          <dgm:bulletEnabled val="1"/>
        </dgm:presLayoutVars>
      </dgm:prSet>
      <dgm:spPr/>
      <dgm:t>
        <a:bodyPr/>
        <a:lstStyle/>
        <a:p>
          <a:endParaRPr lang="en-US"/>
        </a:p>
      </dgm:t>
    </dgm:pt>
  </dgm:ptLst>
  <dgm:cxnLst>
    <dgm:cxn modelId="{88F8B447-B03B-47A0-8B3C-F071D5D10E2C}" srcId="{A566E0B9-65DD-4C61-B1BB-9F2B169A4D38}" destId="{A7959E0D-6C9C-4118-B235-FBB858BEE124}" srcOrd="0" destOrd="0" parTransId="{7B2FEB2F-641D-49E9-B71B-256D8225AF6D}" sibTransId="{29DFB7DF-189F-4B0A-8715-48F02923FD5B}"/>
    <dgm:cxn modelId="{40CF2035-CAFD-4458-8104-564953A73A20}" srcId="{A566E0B9-65DD-4C61-B1BB-9F2B169A4D38}" destId="{F19DC5EB-9FC5-4764-85C3-30AF86D551AB}" srcOrd="6" destOrd="0" parTransId="{6C011B29-2612-4875-9E50-CA3C5436077A}" sibTransId="{DEE2A324-A15E-49D9-A229-77C954EB22B6}"/>
    <dgm:cxn modelId="{DB88820B-B714-423F-9CB2-1CCACC38A527}" srcId="{A566E0B9-65DD-4C61-B1BB-9F2B169A4D38}" destId="{72D84FE1-AFF7-47A7-9F22-926C2542B33E}" srcOrd="5" destOrd="0" parTransId="{4E192C3A-2FAA-4A3B-A52D-D721C6AD4243}" sibTransId="{AD42E46C-164A-4D8C-A60A-57EF3050A74D}"/>
    <dgm:cxn modelId="{EAAD4E0A-B7AB-4912-9319-EF3479410BE1}" type="presOf" srcId="{E99A557E-E866-4E96-BEE7-7AC0A67C1869}" destId="{6D544F75-91EB-4B84-97AC-E74322668F18}" srcOrd="0" destOrd="0" presId="urn:microsoft.com/office/officeart/2005/8/layout/cycle3"/>
    <dgm:cxn modelId="{FAAD2FA5-C794-4C09-927F-B9698E7DB493}" type="presOf" srcId="{AC1399C0-6FF3-4975-927F-42815B1BA1EB}" destId="{7CBB30E0-460D-460B-BD65-BC8B1F20E106}" srcOrd="0" destOrd="0" presId="urn:microsoft.com/office/officeart/2005/8/layout/cycle3"/>
    <dgm:cxn modelId="{7057A59D-A680-4929-9275-C7883D17B1E2}" srcId="{A566E0B9-65DD-4C61-B1BB-9F2B169A4D38}" destId="{E99A557E-E866-4E96-BEE7-7AC0A67C1869}" srcOrd="4" destOrd="0" parTransId="{6D3545DC-B1DD-46DC-9047-8B40D536BB98}" sibTransId="{954C0462-FA94-45BC-BF6C-3F7529CFB146}"/>
    <dgm:cxn modelId="{6B1B00A0-1622-4144-B05D-70CEB59F9B3C}" type="presOf" srcId="{72D84FE1-AFF7-47A7-9F22-926C2542B33E}" destId="{EDA5755A-633A-4C56-95F9-6659CDDDD5FE}" srcOrd="0" destOrd="0" presId="urn:microsoft.com/office/officeart/2005/8/layout/cycle3"/>
    <dgm:cxn modelId="{7E48853D-8F1D-4233-ADF5-6EA99E39A9EB}" type="presOf" srcId="{C14B5A4F-09C4-4DDA-86B5-C3CD7610255C}" destId="{C23F08D8-10D0-4FC5-B5DE-CA740B5C2F23}" srcOrd="0" destOrd="0" presId="urn:microsoft.com/office/officeart/2005/8/layout/cycle3"/>
    <dgm:cxn modelId="{6D5B91AE-9FF1-4108-825D-A3A388EEC0F4}" srcId="{A566E0B9-65DD-4C61-B1BB-9F2B169A4D38}" destId="{DC2329B1-9CF2-457D-B0DB-314AA18162C0}" srcOrd="2" destOrd="0" parTransId="{427FB731-642B-4544-BD17-5480669F4302}" sibTransId="{6C08FC07-B6E8-4358-966B-61178F132BDB}"/>
    <dgm:cxn modelId="{38024504-7D71-4385-8404-689B83397F05}" type="presOf" srcId="{A566E0B9-65DD-4C61-B1BB-9F2B169A4D38}" destId="{9528930C-1370-49AC-A412-B97595BCEC01}" srcOrd="0" destOrd="0" presId="urn:microsoft.com/office/officeart/2005/8/layout/cycle3"/>
    <dgm:cxn modelId="{AE84D725-AC6E-4BE3-8EED-B4B40F7C4B2B}" type="presOf" srcId="{A7959E0D-6C9C-4118-B235-FBB858BEE124}" destId="{C5EC33A2-796D-4A98-B8A0-C1CFA7C788BD}" srcOrd="0" destOrd="0" presId="urn:microsoft.com/office/officeart/2005/8/layout/cycle3"/>
    <dgm:cxn modelId="{27304017-ACB5-4CC4-8C69-67E59641B34E}" type="presOf" srcId="{29DFB7DF-189F-4B0A-8715-48F02923FD5B}" destId="{CA1E11B9-F98B-44C1-B695-084FBE461D83}" srcOrd="0" destOrd="0" presId="urn:microsoft.com/office/officeart/2005/8/layout/cycle3"/>
    <dgm:cxn modelId="{68AD54D5-49CC-45BB-817C-3B05E40A396B}" srcId="{A566E0B9-65DD-4C61-B1BB-9F2B169A4D38}" destId="{C14B5A4F-09C4-4DDA-86B5-C3CD7610255C}" srcOrd="1" destOrd="0" parTransId="{863B937B-4D80-41DB-ACEA-5634D6ED41A6}" sibTransId="{CB6919C2-DA99-401D-87AB-5A9330A2C5B8}"/>
    <dgm:cxn modelId="{A0E5D70C-89C6-4485-90DC-BFCD2F86958F}" type="presOf" srcId="{DC2329B1-9CF2-457D-B0DB-314AA18162C0}" destId="{2E288CD6-C294-46FD-ABCB-BB21A3F40255}" srcOrd="0" destOrd="0" presId="urn:microsoft.com/office/officeart/2005/8/layout/cycle3"/>
    <dgm:cxn modelId="{FB4DB8D4-D469-469E-AB4E-9E08EDE5945C}" type="presOf" srcId="{F19DC5EB-9FC5-4764-85C3-30AF86D551AB}" destId="{F71251A2-7302-4C49-B0CD-AF3965A1D37E}" srcOrd="0" destOrd="0" presId="urn:microsoft.com/office/officeart/2005/8/layout/cycle3"/>
    <dgm:cxn modelId="{58F714E0-28E3-4CF1-8E28-74AC377BFA19}" srcId="{A566E0B9-65DD-4C61-B1BB-9F2B169A4D38}" destId="{AC1399C0-6FF3-4975-927F-42815B1BA1EB}" srcOrd="7" destOrd="0" parTransId="{DEEFD116-2F3C-4693-9A1B-1C349F195DCD}" sibTransId="{F076F30E-E23E-4338-B221-F38D4EADB8D9}"/>
    <dgm:cxn modelId="{9A969AF9-CAC7-49F3-AF0B-ABD40C05E0CE}" srcId="{A566E0B9-65DD-4C61-B1BB-9F2B169A4D38}" destId="{ED74FBF0-CEE5-411C-86E2-BE97966F5A91}" srcOrd="3" destOrd="0" parTransId="{64B8B3E4-83E7-4467-BCC8-A4134C93E84E}" sibTransId="{8A8DAE8A-6A6A-4197-B83A-C5B81F177657}"/>
    <dgm:cxn modelId="{C5D65BD4-6B3E-416D-B3F0-10C189681E63}" type="presOf" srcId="{ED74FBF0-CEE5-411C-86E2-BE97966F5A91}" destId="{85021534-A9B5-400A-B03F-3F5A80D97709}" srcOrd="0" destOrd="0" presId="urn:microsoft.com/office/officeart/2005/8/layout/cycle3"/>
    <dgm:cxn modelId="{71542B29-8575-4195-BED7-D36289E1CCD4}" type="presParOf" srcId="{9528930C-1370-49AC-A412-B97595BCEC01}" destId="{3281BCC8-5287-4B7F-944A-5D537604AEFF}" srcOrd="0" destOrd="0" presId="urn:microsoft.com/office/officeart/2005/8/layout/cycle3"/>
    <dgm:cxn modelId="{3C2741AB-2A2F-4567-8A84-831E63A0E9D3}" type="presParOf" srcId="{3281BCC8-5287-4B7F-944A-5D537604AEFF}" destId="{C5EC33A2-796D-4A98-B8A0-C1CFA7C788BD}" srcOrd="0" destOrd="0" presId="urn:microsoft.com/office/officeart/2005/8/layout/cycle3"/>
    <dgm:cxn modelId="{8F0C6DAC-89FD-4E4C-B820-9E1CEAE676E4}" type="presParOf" srcId="{3281BCC8-5287-4B7F-944A-5D537604AEFF}" destId="{CA1E11B9-F98B-44C1-B695-084FBE461D83}" srcOrd="1" destOrd="0" presId="urn:microsoft.com/office/officeart/2005/8/layout/cycle3"/>
    <dgm:cxn modelId="{2B36FCBE-D658-4D5D-9A26-2F78B96D2E40}" type="presParOf" srcId="{3281BCC8-5287-4B7F-944A-5D537604AEFF}" destId="{C23F08D8-10D0-4FC5-B5DE-CA740B5C2F23}" srcOrd="2" destOrd="0" presId="urn:microsoft.com/office/officeart/2005/8/layout/cycle3"/>
    <dgm:cxn modelId="{8515232D-D974-4278-8186-D8036C1188B3}" type="presParOf" srcId="{3281BCC8-5287-4B7F-944A-5D537604AEFF}" destId="{2E288CD6-C294-46FD-ABCB-BB21A3F40255}" srcOrd="3" destOrd="0" presId="urn:microsoft.com/office/officeart/2005/8/layout/cycle3"/>
    <dgm:cxn modelId="{B71A078A-7887-4533-910D-121B42C39E70}" type="presParOf" srcId="{3281BCC8-5287-4B7F-944A-5D537604AEFF}" destId="{85021534-A9B5-400A-B03F-3F5A80D97709}" srcOrd="4" destOrd="0" presId="urn:microsoft.com/office/officeart/2005/8/layout/cycle3"/>
    <dgm:cxn modelId="{15AC50AF-B4E4-426A-A61E-809462BCF9D2}" type="presParOf" srcId="{3281BCC8-5287-4B7F-944A-5D537604AEFF}" destId="{6D544F75-91EB-4B84-97AC-E74322668F18}" srcOrd="5" destOrd="0" presId="urn:microsoft.com/office/officeart/2005/8/layout/cycle3"/>
    <dgm:cxn modelId="{51CFF4B0-0DFC-422D-973B-AB968F742E25}" type="presParOf" srcId="{3281BCC8-5287-4B7F-944A-5D537604AEFF}" destId="{EDA5755A-633A-4C56-95F9-6659CDDDD5FE}" srcOrd="6" destOrd="0" presId="urn:microsoft.com/office/officeart/2005/8/layout/cycle3"/>
    <dgm:cxn modelId="{5FF1C223-1FF0-495E-AEB0-1321CE836B13}" type="presParOf" srcId="{3281BCC8-5287-4B7F-944A-5D537604AEFF}" destId="{F71251A2-7302-4C49-B0CD-AF3965A1D37E}" srcOrd="7" destOrd="0" presId="urn:microsoft.com/office/officeart/2005/8/layout/cycle3"/>
    <dgm:cxn modelId="{326C0A9F-40E1-4C66-8E59-53B95D28B397}" type="presParOf" srcId="{3281BCC8-5287-4B7F-944A-5D537604AEFF}" destId="{7CBB30E0-460D-460B-BD65-BC8B1F20E106}" srcOrd="8"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F5556AC-4CD7-4EB8-BFEA-B6AB68C7114D}" type="slidenum">
              <a:rPr lang="en-US" altLang="en-US"/>
              <a:pPr>
                <a:defRPr/>
              </a:pPr>
              <a:t>‹#›</a:t>
            </a:fld>
            <a:endParaRPr lang="en-US" altLang="en-US" dirty="0"/>
          </a:p>
        </p:txBody>
      </p:sp>
    </p:spTree>
    <p:extLst>
      <p:ext uri="{BB962C8B-B14F-4D97-AF65-F5344CB8AC3E}">
        <p14:creationId xmlns:p14="http://schemas.microsoft.com/office/powerpoint/2010/main" val="816763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aseline="0" dirty="0" smtClean="0">
                <a:latin typeface="Arial" panose="020B0604020202020204" pitchFamily="34" charset="0"/>
              </a:rPr>
              <a:t>In </a:t>
            </a:r>
            <a:r>
              <a:rPr lang="en-US" altLang="en-US" baseline="0" dirty="0">
                <a:latin typeface="Arial" panose="020B0604020202020204" pitchFamily="34" charset="0"/>
              </a:rPr>
              <a:t>this presentation we will focus on </a:t>
            </a:r>
            <a:r>
              <a:rPr lang="en-US" altLang="en-US" dirty="0">
                <a:latin typeface="Arial" panose="020B0604020202020204" pitchFamily="34" charset="0"/>
              </a:rPr>
              <a:t>key concepts in data analysis. This session will review the most common data analysis terms and techniques used for descriptive data analysis</a:t>
            </a:r>
            <a:r>
              <a:rPr lang="en-US" altLang="en-US" baseline="0" dirty="0">
                <a:latin typeface="Arial" panose="020B0604020202020204" pitchFamily="34" charset="0"/>
              </a:rPr>
              <a:t> and provide examples for doing some analysis with data you could obtain from mHero.</a:t>
            </a: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2B360E-D5C4-481C-9720-9DD2846DC29E}" type="slidenum">
              <a:rPr lang="en-US" altLang="en-US"/>
              <a:pPr>
                <a:spcBef>
                  <a:spcPct val="0"/>
                </a:spcBef>
              </a:pPr>
              <a:t>1</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xfrm>
            <a:off x="695325" y="4262438"/>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Now let’s try one together. Let’s say that there are 160 nurses and 40 clinics in the Kwakaba district. What is the nurse-to-clinic ratio? </a:t>
            </a:r>
          </a:p>
          <a:p>
            <a:endParaRPr lang="en-US" altLang="en-US" dirty="0">
              <a:latin typeface="Arial" panose="020B0604020202020204" pitchFamily="34" charset="0"/>
            </a:endParaRPr>
          </a:p>
          <a:p>
            <a:r>
              <a:rPr lang="en-US" altLang="en-US" dirty="0">
                <a:latin typeface="Arial" panose="020B0604020202020204" pitchFamily="34" charset="0"/>
              </a:rPr>
              <a:t>You divide 160, which is the number of nurses, by 40</a:t>
            </a:r>
            <a:r>
              <a:rPr lang="en-US" altLang="en-US" baseline="0" dirty="0">
                <a:latin typeface="Arial" panose="020B0604020202020204" pitchFamily="34" charset="0"/>
              </a:rPr>
              <a:t>, which is the number of clinics to get </a:t>
            </a:r>
            <a:r>
              <a:rPr lang="en-US" altLang="en-US" dirty="0">
                <a:latin typeface="Arial" panose="020B0604020202020204" pitchFamily="34" charset="0"/>
              </a:rPr>
              <a:t>4. Therefore, the ratio</a:t>
            </a:r>
            <a:r>
              <a:rPr lang="en-US" altLang="en-US" baseline="0" dirty="0">
                <a:latin typeface="Arial" panose="020B0604020202020204" pitchFamily="34" charset="0"/>
              </a:rPr>
              <a:t> of nurses to clinics is </a:t>
            </a:r>
            <a:r>
              <a:rPr lang="en-US" altLang="en-US" dirty="0">
                <a:latin typeface="Arial" panose="020B0604020202020204" pitchFamily="34" charset="0"/>
              </a:rPr>
              <a:t>4:1. 4 nurses per clinic.</a:t>
            </a: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C1DFB3-5165-47E7-9416-E34027926FD6}" type="slidenum">
              <a:rPr lang="en-US" altLang="en-US"/>
              <a:pPr>
                <a:spcBef>
                  <a:spcPct val="0"/>
                </a:spcBef>
              </a:pPr>
              <a:t>10</a:t>
            </a:fld>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cs typeface="Arial" panose="020B0604020202020204" pitchFamily="34" charset="0"/>
              </a:rPr>
              <a:t>A proportion is a ratio in which all individuals included in the numerator must also be included in the denominator. </a:t>
            </a:r>
            <a:r>
              <a:rPr lang="en-US" altLang="en-US" dirty="0">
                <a:latin typeface="Arial" panose="020B0604020202020204" pitchFamily="34" charset="0"/>
              </a:rPr>
              <a:t>We frequently use a proportion to compare part of the whole, such as proportion of all clients who stop taking their drugs.</a:t>
            </a:r>
          </a:p>
          <a:p>
            <a:endParaRPr lang="en-US" altLang="en-US" dirty="0">
              <a:latin typeface="Arial" panose="020B0604020202020204" pitchFamily="34" charset="0"/>
            </a:endParaRPr>
          </a:p>
          <a:p>
            <a:r>
              <a:rPr lang="en-US" altLang="en-US" dirty="0">
                <a:latin typeface="Arial" panose="020B0604020202020204" pitchFamily="34" charset="0"/>
              </a:rPr>
              <a:t>For example: If 20 of 100 clients on treatment stop taking their drugs, what is the proportion of treatment failures to all treated?</a:t>
            </a:r>
          </a:p>
          <a:p>
            <a:endParaRPr lang="en-US" altLang="en-US" dirty="0">
              <a:latin typeface="Arial" panose="020B0604020202020204" pitchFamily="34" charset="0"/>
            </a:endParaRPr>
          </a:p>
          <a:p>
            <a:r>
              <a:rPr lang="en-US" altLang="en-US" dirty="0">
                <a:latin typeface="Calibri" panose="020F0502020204030204" pitchFamily="34" charset="0"/>
              </a:rPr>
              <a:t>20/100 = 1/5 or as</a:t>
            </a:r>
            <a:r>
              <a:rPr lang="en-US" altLang="en-US" baseline="0" dirty="0">
                <a:latin typeface="Calibri" panose="020F0502020204030204" pitchFamily="34" charset="0"/>
              </a:rPr>
              <a:t> a decimal 0.2</a:t>
            </a:r>
            <a:endParaRPr lang="en-US" altLang="en-US" dirty="0">
              <a:latin typeface="Calibri" panose="020F0502020204030204" pitchFamily="34" charset="0"/>
            </a:endParaRPr>
          </a:p>
          <a:p>
            <a:endParaRPr lang="en-US" altLang="en-US" dirty="0">
              <a:latin typeface="Calibri" panose="020F0502020204030204" pitchFamily="34" charset="0"/>
            </a:endParaRPr>
          </a:p>
          <a:p>
            <a:endParaRPr lang="en-US" altLang="en-US" dirty="0">
              <a:latin typeface="Arial" panose="020B0604020202020204" pitchFamily="34" charset="0"/>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BDB7E7-4A94-4545-B6D3-D615C7D8DCB1}" type="slidenum">
              <a:rPr lang="en-US" altLang="en-US"/>
              <a:pPr>
                <a:spcBef>
                  <a:spcPct val="0"/>
                </a:spcBef>
              </a:pPr>
              <a:t>11</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Let’s try another one. If a clinic has 12 female clients and 8 male clients, what is the proportion of male clients?</a:t>
            </a:r>
          </a:p>
          <a:p>
            <a:endParaRPr lang="en-US" altLang="en-US" dirty="0">
              <a:latin typeface="Arial" panose="020B0604020202020204" pitchFamily="34" charset="0"/>
            </a:endParaRPr>
          </a:p>
          <a:p>
            <a:r>
              <a:rPr lang="en-US" altLang="en-US" dirty="0">
                <a:latin typeface="Arial" panose="020B0604020202020204" pitchFamily="34" charset="0"/>
              </a:rPr>
              <a:t>Add males to females to get the total number of clients. That is, 12+8 = 20, so you have eight-twentieths that are male. But then you reduce this proportion (multiple of 4) to two-fifths. Two out of five or 0.4 clients are male.</a:t>
            </a: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D7BD56-13EC-440D-84FC-104D3FC07DA2}" type="slidenum">
              <a:rPr lang="en-US" altLang="en-US"/>
              <a:pPr>
                <a:spcBef>
                  <a:spcPct val="0"/>
                </a:spcBef>
              </a:pPr>
              <a:t>12</a:t>
            </a:fld>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cs typeface="Arial" panose="020B0604020202020204" pitchFamily="34" charset="0"/>
              </a:rPr>
              <a:t>A percentage is a way to express a proportion multiplied by 100. It expresses a number in relation to the whole.</a:t>
            </a:r>
          </a:p>
          <a:p>
            <a:endParaRPr lang="en-US" altLang="en-US" dirty="0">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Using the previous example, we saw that two-fifths of the clients are male. To make this a percentage, we convert the fraction to a decimal  (2/5 = 0.40) and then multiply by 100 (0.40 x 100 = 40%).  </a:t>
            </a:r>
          </a:p>
          <a:p>
            <a:endParaRPr lang="en-US" altLang="en-US" b="1" i="1" dirty="0">
              <a:latin typeface="Calibri" panose="020F0502020204030204" pitchFamily="34" charset="0"/>
            </a:endParaRPr>
          </a:p>
          <a:p>
            <a:r>
              <a:rPr lang="en-US" altLang="en-US" dirty="0">
                <a:latin typeface="Arial" panose="020B0604020202020204" pitchFamily="34" charset="0"/>
              </a:rPr>
              <a:t>A percentage allows us to express a quantity relative to another quantity. It allows us to compare different groups, facilities, or countries that may have different denominators – it represents a fraction of 100.</a:t>
            </a:r>
            <a:endParaRPr lang="en-US" altLang="en-US" b="1" i="1" dirty="0">
              <a:latin typeface="Calibri" panose="020F0502020204030204" pitchFamily="34" charset="0"/>
            </a:endParaRPr>
          </a:p>
          <a:p>
            <a:endParaRPr lang="en-US" altLang="en-US" dirty="0">
              <a:latin typeface="Calibri" panose="020F0502020204030204" pitchFamily="34" charset="0"/>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CBE5A5E-DF14-480E-9AE3-F52039E8F14C}" type="slidenum">
              <a:rPr lang="en-US" altLang="en-US"/>
              <a:pPr>
                <a:spcBef>
                  <a:spcPct val="0"/>
                </a:spcBef>
              </a:pPr>
              <a:t>13</a:t>
            </a:fld>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FFA6276-100C-455D-B985-D2373C09ABB0}" type="slidenum">
              <a:rPr lang="en-US" altLang="en-US"/>
              <a:pPr>
                <a:spcBef>
                  <a:spcPct val="0"/>
                </a:spcBef>
              </a:pPr>
              <a:t>14</a:t>
            </a:fld>
            <a:endParaRPr lang="en-US" altLang="en-US" dirty="0"/>
          </a:p>
        </p:txBody>
      </p:sp>
      <p:sp>
        <p:nvSpPr>
          <p:cNvPr id="34820" name="Notes Placeholder 1"/>
          <p:cNvSpPr>
            <a:spLocks noGrp="1"/>
          </p:cNvSpPr>
          <p:nvPr>
            <p:ph type="body" idx="1"/>
          </p:nvPr>
        </p:nvSpPr>
        <p:spPr>
          <a:xfrm>
            <a:off x="4572000" y="6896100"/>
            <a:ext cx="1858963" cy="156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0" dirty="0">
                <a:latin typeface="Arial" panose="020B0604020202020204" pitchFamily="34" charset="0"/>
              </a:rPr>
              <a:t>A</a:t>
            </a:r>
            <a:r>
              <a:rPr lang="en-US" altLang="en-US" i="0" baseline="0" dirty="0">
                <a:latin typeface="Arial" panose="020B0604020202020204" pitchFamily="34" charset="0"/>
              </a:rPr>
              <a:t> rate is used to compare two quantities from the same time period. It is used to express the frequency of an event happening over a certain time period such as maternal mortality rate. The numerator and denominator must be from the same time period. Rates are often expressed as a ratio with the second number being per 1,000.</a:t>
            </a:r>
            <a:endParaRPr lang="en-US" altLang="en-US" i="0" dirty="0">
              <a:latin typeface="Arial" panose="020B0604020202020204" pitchFamily="34" charset="0"/>
            </a:endParaRPr>
          </a:p>
        </p:txBody>
      </p:sp>
      <p:sp>
        <p:nvSpPr>
          <p:cNvPr id="34821" name="TextBox 1"/>
          <p:cNvSpPr txBox="1">
            <a:spLocks noChangeArrowheads="1"/>
          </p:cNvSpPr>
          <p:nvPr/>
        </p:nvSpPr>
        <p:spPr bwMode="auto">
          <a:xfrm>
            <a:off x="808038" y="4327525"/>
            <a:ext cx="5348287" cy="234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r>
              <a:rPr lang="en-US" altLang="en-US" dirty="0"/>
              <a:t>A rate is measured with respect to another measured quantity during the same time period.</a:t>
            </a:r>
          </a:p>
          <a:p>
            <a:endParaRPr lang="en-US" altLang="en-US" dirty="0"/>
          </a:p>
          <a:p>
            <a:r>
              <a:rPr lang="en-US" altLang="en-US" dirty="0"/>
              <a:t>In the health sector we frequently use rates to talk about the frequency of an event during a specific time period like a birth rate, mortality rate or fertility  rate.</a:t>
            </a:r>
          </a:p>
          <a:p>
            <a:endParaRPr lang="en-US" altLang="en-US" dirty="0"/>
          </a:p>
          <a:p>
            <a:r>
              <a:rPr lang="en-US" altLang="en-US" dirty="0"/>
              <a:t>Always remember that your numerator and denominator must be from the same time period and that a rate is often communicated as a ratio which is a comparison of 2 numbers like the number of deaths to a group of 1,000 people.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latin typeface="Arial" panose="020B0604020202020204" pitchFamily="34" charset="0"/>
              </a:rPr>
              <a:t>Let’s look specifically at infant mortality rate. The calculation for a mortality rate is the number of deaths in the population at risk, divided by the population at risk in the same time period, and then multiplied by 1,000. Mortality rate is always expressed in units of death per 1,000 individuals (except for maternal mortality, which is expressed per 100,000 live births).</a:t>
            </a:r>
          </a:p>
          <a:p>
            <a:pPr eaLnBrk="1" hangingPunct="1">
              <a:spcBef>
                <a:spcPct val="0"/>
              </a:spcBef>
            </a:pPr>
            <a:endParaRPr lang="en-US" altLang="en-US" dirty="0">
              <a:latin typeface="Arial" panose="020B0604020202020204" pitchFamily="34" charset="0"/>
            </a:endParaRPr>
          </a:p>
          <a:p>
            <a:pPr eaLnBrk="1" hangingPunct="1">
              <a:spcBef>
                <a:spcPct val="0"/>
              </a:spcBef>
            </a:pPr>
            <a:r>
              <a:rPr lang="en-US" altLang="en-US" dirty="0">
                <a:latin typeface="Arial" panose="020B0604020202020204" pitchFamily="34" charset="0"/>
              </a:rPr>
              <a:t>Example: In 2010, 4,000 infants were born. Of these infants,</a:t>
            </a:r>
            <a:r>
              <a:rPr lang="en-US" altLang="en-US" b="1" i="1" dirty="0">
                <a:latin typeface="Arial" panose="020B0604020202020204" pitchFamily="34" charset="0"/>
              </a:rPr>
              <a:t> </a:t>
            </a:r>
            <a:r>
              <a:rPr lang="en-US" altLang="en-US" dirty="0">
                <a:latin typeface="Arial" panose="020B0604020202020204" pitchFamily="34" charset="0"/>
              </a:rPr>
              <a:t>75 died during that year.</a:t>
            </a:r>
          </a:p>
          <a:p>
            <a:pPr eaLnBrk="1" hangingPunct="1">
              <a:spcBef>
                <a:spcPct val="0"/>
              </a:spcBef>
            </a:pPr>
            <a:endParaRPr lang="en-US" altLang="en-US" dirty="0">
              <a:latin typeface="Arial" panose="020B0604020202020204" pitchFamily="34" charset="0"/>
            </a:endParaRPr>
          </a:p>
          <a:p>
            <a:pPr eaLnBrk="1" hangingPunct="1">
              <a:spcBef>
                <a:spcPct val="0"/>
              </a:spcBef>
            </a:pPr>
            <a:r>
              <a:rPr lang="en-US" altLang="en-US" dirty="0">
                <a:latin typeface="Arial" panose="020B0604020202020204" pitchFamily="34" charset="0"/>
              </a:rPr>
              <a:t>So, to calculate this, divide 75 by 4,000 = .0187 x 1,000 = 18.7 </a:t>
            </a:r>
          </a:p>
          <a:p>
            <a:pPr eaLnBrk="1" hangingPunct="1">
              <a:spcBef>
                <a:spcPct val="0"/>
              </a:spcBef>
            </a:pPr>
            <a:endParaRPr lang="en-US" altLang="en-US" dirty="0">
              <a:latin typeface="Arial" panose="020B0604020202020204" pitchFamily="34" charset="0"/>
            </a:endParaRPr>
          </a:p>
          <a:p>
            <a:pPr eaLnBrk="1" hangingPunct="1">
              <a:spcBef>
                <a:spcPct val="0"/>
              </a:spcBef>
            </a:pPr>
            <a:r>
              <a:rPr lang="en-US" altLang="en-US" dirty="0">
                <a:latin typeface="Arial" panose="020B0604020202020204" pitchFamily="34" charset="0"/>
              </a:rPr>
              <a:t>The infant mortality rate is nearly 19 per 1,000 live births.</a:t>
            </a:r>
          </a:p>
          <a:p>
            <a:pPr eaLnBrk="1" hangingPunct="1">
              <a:spcBef>
                <a:spcPct val="0"/>
              </a:spcBef>
            </a:pPr>
            <a:endParaRPr lang="en-US" altLang="en-US" b="1" dirty="0">
              <a:latin typeface="Arial" panose="020B0604020202020204" pitchFamily="34" charset="0"/>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5A94BE-95F4-47C0-A3C5-4118930AD1E0}" type="slidenum">
              <a:rPr lang="en-US" altLang="en-US"/>
              <a:pPr>
                <a:spcBef>
                  <a:spcPct val="0"/>
                </a:spcBef>
              </a:pPr>
              <a:t>15</a:t>
            </a:fld>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Let’s try one together. In 2009, Mondello clinic had 31,155 patients on ART. During that same time period 1,536 ART clients died. How many clients (per 1,000 clients on ART) died? Can you calculate the mortality rate?</a:t>
            </a:r>
          </a:p>
          <a:p>
            <a:endParaRPr lang="en-US" altLang="en-US" dirty="0">
              <a:latin typeface="Arial" panose="020B0604020202020204" pitchFamily="34" charset="0"/>
            </a:endParaRPr>
          </a:p>
          <a:p>
            <a:r>
              <a:rPr lang="en-US" altLang="en-US" dirty="0">
                <a:latin typeface="Arial" panose="020B0604020202020204" pitchFamily="34" charset="0"/>
              </a:rPr>
              <a:t>Divide the number of clients who have died by the cumulative number of clients on ART. In this case, we can see that the mortality rate is 49 deaths per 1,000 clients on ART for that time period.</a:t>
            </a: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3096C4-EA9C-4AD2-B2AC-602ADC9B9EDD}" type="slidenum">
              <a:rPr lang="en-US" altLang="en-US"/>
              <a:pPr>
                <a:spcBef>
                  <a:spcPct val="0"/>
                </a:spcBef>
              </a:pPr>
              <a:t>16</a:t>
            </a:fld>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Now let’s look at the rate of increase. Calculating the rate of increase in health service delivery can be a helpful way to assess progress. You can look at the rate of increase for many things, such as the increase in </a:t>
            </a:r>
            <a:r>
              <a:rPr lang="en-US" altLang="en-US" dirty="0">
                <a:solidFill>
                  <a:srgbClr val="FF0000"/>
                </a:solidFill>
                <a:latin typeface="Arial" panose="020B0604020202020204" pitchFamily="34" charset="0"/>
              </a:rPr>
              <a:t>new clients to your service</a:t>
            </a:r>
            <a:r>
              <a:rPr lang="en-US" altLang="en-US" dirty="0">
                <a:latin typeface="Arial" panose="020B0604020202020204" pitchFamily="34" charset="0"/>
              </a:rPr>
              <a:t> or the increase in commodities distributed.</a:t>
            </a:r>
          </a:p>
          <a:p>
            <a:endParaRPr lang="en-US" altLang="en-US" dirty="0">
              <a:latin typeface="Arial" panose="020B0604020202020204" pitchFamily="34" charset="0"/>
            </a:endParaRPr>
          </a:p>
          <a:p>
            <a:r>
              <a:rPr lang="en-US" altLang="en-US" dirty="0">
                <a:latin typeface="Arial" panose="020B0604020202020204" pitchFamily="34" charset="0"/>
              </a:rPr>
              <a:t>For example, Mondello clinic distributed 200 condoms in January and by June, they had distributed 1,100. The rate of increase of 1,100 – 200 = 900, divided by 6 (the number of months) = 150 more condoms were distributed per month.</a:t>
            </a: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FE7B63E-DADE-4926-A375-70B447C8D9B7}" type="slidenum">
              <a:rPr lang="en-US" altLang="en-US"/>
              <a:pPr>
                <a:spcBef>
                  <a:spcPct val="0"/>
                </a:spcBef>
              </a:pPr>
              <a:t>17</a:t>
            </a:fld>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1193800" y="746125"/>
            <a:ext cx="4572000" cy="3429000"/>
          </a:xfrm>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Let’s do an example together. Can you calculate the rate of increase from quarter 1 to quarter 2?  </a:t>
            </a:r>
          </a:p>
          <a:p>
            <a:endParaRPr lang="en-US" altLang="en-US" dirty="0">
              <a:latin typeface="Arial" panose="020B0604020202020204" pitchFamily="34" charset="0"/>
            </a:endParaRPr>
          </a:p>
          <a:p>
            <a:r>
              <a:rPr lang="en-US" altLang="en-US" dirty="0">
                <a:latin typeface="Arial" panose="020B0604020202020204" pitchFamily="34" charset="0"/>
              </a:rPr>
              <a:t>In Mondello family planning clinic, there were 50 new family</a:t>
            </a:r>
            <a:r>
              <a:rPr lang="en-US" altLang="en-US" baseline="0" dirty="0">
                <a:latin typeface="Arial" panose="020B0604020202020204" pitchFamily="34" charset="0"/>
              </a:rPr>
              <a:t> planning</a:t>
            </a:r>
            <a:r>
              <a:rPr lang="en-US" altLang="en-US" dirty="0">
                <a:latin typeface="Arial" panose="020B0604020202020204" pitchFamily="34" charset="0"/>
              </a:rPr>
              <a:t> users in quarter 1 (January through March) and 75 in quarter 2 (April through June). What was the rate of increase?</a:t>
            </a:r>
          </a:p>
          <a:p>
            <a:endParaRPr lang="en-US" altLang="en-US" dirty="0">
              <a:latin typeface="Arial" panose="020B0604020202020204" pitchFamily="34" charset="0"/>
            </a:endParaRPr>
          </a:p>
          <a:p>
            <a:r>
              <a:rPr lang="en-US" altLang="en-US" dirty="0">
                <a:latin typeface="Arial" panose="020B0604020202020204" pitchFamily="34" charset="0"/>
              </a:rPr>
              <a:t>Determine the # of new users from quarter 1 to 2, 75 - 50 = 25, then divide by 3 (the number of months during which the increase happened, or April – June).  </a:t>
            </a:r>
          </a:p>
          <a:p>
            <a:endParaRPr lang="en-US" altLang="en-US" dirty="0">
              <a:latin typeface="Arial" panose="020B0604020202020204" pitchFamily="34" charset="0"/>
            </a:endParaRPr>
          </a:p>
          <a:p>
            <a:r>
              <a:rPr lang="en-US" altLang="en-US" dirty="0">
                <a:latin typeface="Arial" panose="020B0604020202020204" pitchFamily="34" charset="0"/>
              </a:rPr>
              <a:t>8.33 new clients per month.</a:t>
            </a: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7A590C9-7D09-48A6-92FA-0D4582D1B989}" type="slidenum">
              <a:rPr lang="en-US" altLang="en-US"/>
              <a:pPr>
                <a:spcBef>
                  <a:spcPct val="0"/>
                </a:spcBef>
              </a:pPr>
              <a:t>18</a:t>
            </a:fld>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Now let’s talk about central tendency.</a:t>
            </a:r>
          </a:p>
          <a:p>
            <a:endParaRPr lang="en-US" altLang="en-US" dirty="0">
              <a:latin typeface="Arial" panose="020B0604020202020204" pitchFamily="34" charset="0"/>
            </a:endParaRPr>
          </a:p>
          <a:p>
            <a:r>
              <a:rPr lang="en-US" altLang="en-US" dirty="0">
                <a:latin typeface="Arial" panose="020B0604020202020204" pitchFamily="34" charset="0"/>
              </a:rPr>
              <a:t>The most commonly investigated characteristic of a collection of data (or dataset) is its center, or the point around which the observations tend to cluster. Measures of central tendency measure the middle or center of a distribution of data. We will discuss the mean and the median. </a:t>
            </a: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C6A7FCE-5080-408E-97FA-0B7349D3538A}" type="slidenum">
              <a:rPr lang="en-US" altLang="en-US"/>
              <a:pPr>
                <a:spcBef>
                  <a:spcPct val="0"/>
                </a:spcBef>
              </a:pPr>
              <a:t>19</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xfrm>
            <a:off x="847725" y="4271963"/>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At the end of the session, the learner will</a:t>
            </a:r>
            <a:r>
              <a:rPr lang="en-US" altLang="en-US" baseline="0" dirty="0">
                <a:latin typeface="Arial" panose="020B0604020202020204" pitchFamily="34" charset="0"/>
              </a:rPr>
              <a:t> understand the definition and purpose of data analysis; define key concepts in data analysis, and apply data analysis concepts to mHero.</a:t>
            </a: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924ABE-9072-477D-80CA-940C0DC8C480}" type="slidenum">
              <a:rPr lang="en-US" altLang="en-US"/>
              <a:pPr>
                <a:spcBef>
                  <a:spcPct val="0"/>
                </a:spcBef>
              </a:pPr>
              <a:t>2</a:t>
            </a:fld>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The mean is the most frequently used measure to look at the central values of a dataset. It is often referred</a:t>
            </a:r>
            <a:r>
              <a:rPr lang="en-US" altLang="en-US" baseline="0" dirty="0">
                <a:latin typeface="Arial" panose="020B0604020202020204" pitchFamily="34" charset="0"/>
              </a:rPr>
              <a:t> to as the average.</a:t>
            </a:r>
            <a:endParaRPr lang="en-US" altLang="en-US" dirty="0">
              <a:latin typeface="Arial" panose="020B0604020202020204" pitchFamily="34" charset="0"/>
            </a:endParaRPr>
          </a:p>
          <a:p>
            <a:endParaRPr lang="en-US" altLang="en-US" dirty="0">
              <a:latin typeface="Arial" panose="020B0604020202020204" pitchFamily="34" charset="0"/>
            </a:endParaRPr>
          </a:p>
          <a:p>
            <a:r>
              <a:rPr lang="en-US" altLang="en-US" dirty="0">
                <a:latin typeface="Arial" panose="020B0604020202020204" pitchFamily="34" charset="0"/>
              </a:rPr>
              <a:t>The mean takes into consideration the magnitude of every value, which makes it sensitive to extreme values.</a:t>
            </a:r>
            <a:r>
              <a:rPr lang="en-US" altLang="en-US" b="1" i="1" dirty="0">
                <a:latin typeface="Arial" panose="020B0604020202020204" pitchFamily="34" charset="0"/>
              </a:rPr>
              <a:t> </a:t>
            </a:r>
            <a:r>
              <a:rPr lang="en-US" altLang="en-US" dirty="0">
                <a:latin typeface="Arial" panose="020B0604020202020204" pitchFamily="34" charset="0"/>
              </a:rPr>
              <a:t>If there are data in the dataset with extreme values – extremely low or high compared to most other values in the dataset – the mean may not be the most accurate method to use in assessing the point around which the observations tend to cluster.</a:t>
            </a:r>
          </a:p>
          <a:p>
            <a:endParaRPr lang="en-US" altLang="en-US" dirty="0">
              <a:latin typeface="Arial" panose="020B0604020202020204" pitchFamily="34" charset="0"/>
            </a:endParaRPr>
          </a:p>
          <a:p>
            <a:r>
              <a:rPr lang="en-US" altLang="en-US" dirty="0">
                <a:latin typeface="Arial" panose="020B0604020202020204" pitchFamily="34" charset="0"/>
              </a:rPr>
              <a:t>Use the mean when the data are normally distributed (symmetric).</a:t>
            </a:r>
          </a:p>
          <a:p>
            <a:endParaRPr lang="en-US" altLang="en-US" dirty="0">
              <a:latin typeface="Arial" panose="020B0604020202020204" pitchFamily="34" charset="0"/>
            </a:endParaRPr>
          </a:p>
          <a:p>
            <a:r>
              <a:rPr lang="en-US" altLang="en-US" dirty="0">
                <a:latin typeface="Arial" panose="020B0604020202020204" pitchFamily="34" charset="0"/>
              </a:rPr>
              <a:t>To calculate the mean, you add up all your figures and divide by the total number of figures. Like in the example here. If your dataset included the values 22, 18, 30, 19, 37, 33, then you would start by adding all of these values together.</a:t>
            </a:r>
            <a:r>
              <a:rPr lang="en-US" altLang="en-US" baseline="0" dirty="0">
                <a:latin typeface="Arial" panose="020B0604020202020204" pitchFamily="34" charset="0"/>
              </a:rPr>
              <a:t> </a:t>
            </a:r>
            <a:r>
              <a:rPr lang="en-US" altLang="en-US" dirty="0"/>
              <a:t>22+18+30+19+37+33 = 159.</a:t>
            </a:r>
            <a:r>
              <a:rPr lang="en-US" altLang="en-US" baseline="0" dirty="0"/>
              <a:t> You then divide this sum by the number of values (6). So 159/6= 26.5. 26.5 is the mean of this dataset.</a:t>
            </a: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5A66C45-94D4-419D-8E35-5F188D26A2FA}" type="slidenum">
              <a:rPr lang="en-US" altLang="en-US"/>
              <a:pPr>
                <a:spcBef>
                  <a:spcPct val="0"/>
                </a:spcBef>
              </a:pPr>
              <a:t>20</a:t>
            </a:fld>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xfrm>
            <a:off x="625475" y="4352925"/>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Let’s do one together. Can you calculate the average number of clients counseled per month?</a:t>
            </a:r>
          </a:p>
          <a:p>
            <a:endParaRPr lang="en-US" altLang="en-US" dirty="0">
              <a:latin typeface="Arial" panose="020B0604020202020204" pitchFamily="34" charset="0"/>
            </a:endParaRPr>
          </a:p>
          <a:p>
            <a:r>
              <a:rPr lang="en-US" altLang="en-US" dirty="0">
                <a:latin typeface="Arial" panose="020B0604020202020204" pitchFamily="34" charset="0"/>
              </a:rPr>
              <a:t>On this slide, you see the total number of clients counseled per month from January through June. </a:t>
            </a:r>
          </a:p>
          <a:p>
            <a:endParaRPr lang="en-US" altLang="en-US" dirty="0">
              <a:latin typeface="Arial" panose="020B0604020202020204" pitchFamily="34" charset="0"/>
            </a:endParaRPr>
          </a:p>
          <a:p>
            <a:r>
              <a:rPr lang="en-US" altLang="en-US" dirty="0">
                <a:latin typeface="Arial" panose="020B0604020202020204" pitchFamily="34" charset="0"/>
              </a:rPr>
              <a:t>You add them together and get 231; then divide by 6 (the number of months) and you get 38.5 (231÷ 6). So, the average number of clients counseled per month is 38.5.</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BB25D6-2E3B-47A9-A646-4200A030C8C0}" type="slidenum">
              <a:rPr lang="en-US" altLang="en-US"/>
              <a:pPr>
                <a:spcBef>
                  <a:spcPct val="0"/>
                </a:spcBef>
              </a:pPr>
              <a:t>21</a:t>
            </a:fld>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p:txBody>
          <a:bodyPr/>
          <a:lstStyle/>
          <a:p>
            <a:pPr eaLnBrk="1" hangingPunct="1">
              <a:defRPr/>
            </a:pPr>
            <a:r>
              <a:rPr lang="en-US" dirty="0">
                <a:latin typeface="Arial" pitchFamily="34" charset="0"/>
                <a:cs typeface="Arial" pitchFamily="34" charset="0"/>
              </a:rPr>
              <a:t>The median is another measurement of central tendency but it is </a:t>
            </a:r>
            <a:r>
              <a:rPr lang="en-US" u="sng" dirty="0">
                <a:latin typeface="Arial" pitchFamily="34" charset="0"/>
                <a:cs typeface="Arial" pitchFamily="34" charset="0"/>
              </a:rPr>
              <a:t>not</a:t>
            </a:r>
            <a:r>
              <a:rPr lang="en-US" dirty="0">
                <a:latin typeface="Arial" pitchFamily="34" charset="0"/>
                <a:cs typeface="Arial" pitchFamily="34" charset="0"/>
              </a:rPr>
              <a:t> as sensitive to extreme values as the mean because it takes into consideration the ordering and relative magnitude of the values. We therefore use the median when data are not symmetric or skewed. </a:t>
            </a:r>
          </a:p>
          <a:p>
            <a:pPr eaLnBrk="1" hangingPunct="1">
              <a:defRPr/>
            </a:pPr>
            <a:endParaRPr lang="en-US" dirty="0">
              <a:latin typeface="Arial" pitchFamily="34" charset="0"/>
              <a:cs typeface="Arial" pitchFamily="34" charset="0"/>
            </a:endParaRPr>
          </a:p>
          <a:p>
            <a:pPr eaLnBrk="1" hangingPunct="1">
              <a:defRPr/>
            </a:pPr>
            <a:r>
              <a:rPr lang="en-US" dirty="0">
                <a:latin typeface="Arial" pitchFamily="34" charset="0"/>
                <a:cs typeface="Arial" pitchFamily="34" charset="0"/>
              </a:rPr>
              <a:t>If a list of values is ranked from smallest to largest, then half of the values are greater than or equal to the median and the other half are less than or equal to it. To calculate a median, place</a:t>
            </a:r>
            <a:r>
              <a:rPr lang="en-US" baseline="0" dirty="0">
                <a:latin typeface="Arial" pitchFamily="34" charset="0"/>
                <a:cs typeface="Arial" pitchFamily="34" charset="0"/>
              </a:rPr>
              <a:t> the numbers in order from smallest to largest. </a:t>
            </a:r>
            <a:endParaRPr lang="en-US" dirty="0">
              <a:latin typeface="Arial" pitchFamily="34" charset="0"/>
              <a:cs typeface="Arial" pitchFamily="34" charset="0"/>
            </a:endParaRPr>
          </a:p>
          <a:p>
            <a:pPr eaLnBrk="1" hangingPunct="1">
              <a:defRPr/>
            </a:pPr>
            <a:endParaRPr lang="en-US" dirty="0">
              <a:latin typeface="+mn-lt"/>
            </a:endParaRPr>
          </a:p>
          <a:p>
            <a:pPr eaLnBrk="1" hangingPunct="1">
              <a:defRPr/>
            </a:pPr>
            <a:r>
              <a:rPr lang="en-US" dirty="0"/>
              <a:t>When there is an odd number of values, the median is the middle value.</a:t>
            </a:r>
          </a:p>
          <a:p>
            <a:pPr eaLnBrk="1" hangingPunct="1">
              <a:defRPr/>
            </a:pPr>
            <a:r>
              <a:rPr lang="en-US" dirty="0"/>
              <a:t>For example, for the first list on the slide (2, 4, 7), the median is 4.</a:t>
            </a:r>
          </a:p>
          <a:p>
            <a:pPr eaLnBrk="1" hangingPunct="1">
              <a:defRPr/>
            </a:pPr>
            <a:endParaRPr lang="en-US" dirty="0"/>
          </a:p>
          <a:p>
            <a:pPr eaLnBrk="1" hangingPunct="1">
              <a:defRPr/>
            </a:pPr>
            <a:r>
              <a:rPr lang="en-US" dirty="0"/>
              <a:t>When there is an even number of values, the median is the average of the two mid-point values. </a:t>
            </a:r>
          </a:p>
          <a:p>
            <a:pPr eaLnBrk="1" hangingPunct="1">
              <a:defRPr/>
            </a:pPr>
            <a:r>
              <a:rPr lang="en-US" dirty="0"/>
              <a:t>For example, for the 2</a:t>
            </a:r>
            <a:r>
              <a:rPr lang="en-US" baseline="30000" dirty="0"/>
              <a:t>nd</a:t>
            </a:r>
            <a:r>
              <a:rPr lang="en-US" dirty="0"/>
              <a:t> list (2, 4, 7, 12), you add 4+7 to get 11, and then divide that by 2 to get 5.5. The median for this list is 5.5.</a:t>
            </a:r>
          </a:p>
          <a:p>
            <a:pPr eaLnBrk="1" hangingPunct="1">
              <a:defRPr/>
            </a:pPr>
            <a:endParaRPr lang="en-US" dirty="0"/>
          </a:p>
          <a:p>
            <a:pPr eaLnBrk="1" hangingPunct="1">
              <a:defRPr/>
            </a:pPr>
            <a:r>
              <a:rPr lang="en-US" dirty="0"/>
              <a:t>Remember: with the median, you have to rank (or order) the figures before you can calculate it.</a:t>
            </a:r>
          </a:p>
          <a:p>
            <a:pPr eaLnBrk="1" hangingPunct="1">
              <a:defRPr/>
            </a:pPr>
            <a:endParaRPr 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711C523-C21B-4C78-AEBE-0D5ECF5F7C13}" type="slidenum">
              <a:rPr lang="en-US" altLang="en-US"/>
              <a:pPr>
                <a:spcBef>
                  <a:spcPct val="0"/>
                </a:spcBef>
              </a:pPr>
              <a:t>22</a:t>
            </a:fld>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Lets do one together. Can you find the median number of clients across these clinics?</a:t>
            </a:r>
          </a:p>
          <a:p>
            <a:endParaRPr lang="en-US" altLang="en-US" dirty="0">
              <a:latin typeface="Arial" panose="020B0604020202020204" pitchFamily="34" charset="0"/>
            </a:endParaRPr>
          </a:p>
          <a:p>
            <a:r>
              <a:rPr lang="en-US" altLang="en-US" dirty="0">
                <a:latin typeface="Arial" panose="020B0604020202020204" pitchFamily="34" charset="0"/>
              </a:rPr>
              <a:t>Here we have an odd number of clients, so we re-order the numbers (smallest to largest) and select the middle number = 67.</a:t>
            </a:r>
          </a:p>
          <a:p>
            <a:endParaRPr lang="en-US" altLang="en-US" dirty="0">
              <a:latin typeface="Arial" panose="020B0604020202020204" pitchFamily="34" charset="0"/>
            </a:endParaRPr>
          </a:p>
          <a:p>
            <a:r>
              <a:rPr lang="en-US" altLang="en-US" dirty="0">
                <a:latin typeface="Arial" panose="020B0604020202020204" pitchFamily="34" charset="0"/>
              </a:rPr>
              <a:t>How about if we have an even number and Clinic 1 closes? In this case, we re-order the numbers from smallest to largest, add the 2 middle figures (67+134), and divide by 2 to get 100.5.</a:t>
            </a:r>
          </a:p>
          <a:p>
            <a:endParaRPr lang="en-US" altLang="en-US" dirty="0">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00DB7C-43A2-47AD-BA9A-D8E7681ED293}" type="slidenum">
              <a:rPr lang="en-US" altLang="en-US"/>
              <a:pPr>
                <a:spcBef>
                  <a:spcPct val="0"/>
                </a:spcBef>
              </a:pPr>
              <a:t>23</a:t>
            </a:fld>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do a few more</a:t>
            </a:r>
            <a:r>
              <a:rPr lang="en-US" baseline="0" dirty="0"/>
              <a:t> practice problems with data about health workers. In the table on the slide are the average salaries for several cadres of health workers. Can you identify the numerator and denominator for the ratio to answer the question: What is the ratio of the average doctor’s salary to the average Community Health Worker salary?</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24</a:t>
            </a:fld>
            <a:endParaRPr lang="en-US" altLang="en-US" dirty="0"/>
          </a:p>
        </p:txBody>
      </p:sp>
    </p:spTree>
    <p:extLst>
      <p:ext uri="{BB962C8B-B14F-4D97-AF65-F5344CB8AC3E}">
        <p14:creationId xmlns:p14="http://schemas.microsoft.com/office/powerpoint/2010/main" val="3180480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numerator is</a:t>
            </a:r>
            <a:r>
              <a:rPr lang="en-US" baseline="0" dirty="0"/>
              <a:t> 1170 because the doctor’s salary comes first in the question. The denominator is 155 as the Community Health Worker’s salary comes second in the question. The ratio is 7.55:1 which means that on average, doctors make 7.55 monetary units to every 1 unit that Community health workers make.</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25</a:t>
            </a:fld>
            <a:endParaRPr lang="en-US" altLang="en-US" dirty="0"/>
          </a:p>
        </p:txBody>
      </p:sp>
    </p:spTree>
    <p:extLst>
      <p:ext uri="{BB962C8B-B14F-4D97-AF65-F5344CB8AC3E}">
        <p14:creationId xmlns:p14="http://schemas.microsoft.com/office/powerpoint/2010/main" val="3941859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calculate</a:t>
            </a:r>
            <a:r>
              <a:rPr lang="en-US" baseline="0" dirty="0"/>
              <a:t> a percentage based on health worker data. In the table on the slide, the number of health workers in urban versus rural settings is displayed. These numbers are broken out by cadre of health worker.</a:t>
            </a:r>
          </a:p>
          <a:p>
            <a:endParaRPr lang="en-US" baseline="0" dirty="0"/>
          </a:p>
          <a:p>
            <a:r>
              <a:rPr lang="en-US" baseline="0" dirty="0"/>
              <a:t>Can you calculate the percent of midwives that are located in urban settings? What are the numerator and denominator that you would use to calculate this percentage?</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26</a:t>
            </a:fld>
            <a:endParaRPr lang="en-US" altLang="en-US" dirty="0"/>
          </a:p>
        </p:txBody>
      </p:sp>
    </p:spTree>
    <p:extLst>
      <p:ext uri="{BB962C8B-B14F-4D97-AF65-F5344CB8AC3E}">
        <p14:creationId xmlns:p14="http://schemas.microsoft.com/office/powerpoint/2010/main" val="749336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calculate</a:t>
            </a:r>
            <a:r>
              <a:rPr lang="en-US" baseline="0" dirty="0"/>
              <a:t> this percent you need the number of midwives in urban settings and the total number of midwives.</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27</a:t>
            </a:fld>
            <a:endParaRPr lang="en-US" altLang="en-US" dirty="0"/>
          </a:p>
        </p:txBody>
      </p:sp>
    </p:spTree>
    <p:extLst>
      <p:ext uri="{BB962C8B-B14F-4D97-AF65-F5344CB8AC3E}">
        <p14:creationId xmlns:p14="http://schemas.microsoft.com/office/powerpoint/2010/main" val="1158945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 of</a:t>
            </a:r>
            <a:r>
              <a:rPr lang="en-US" baseline="0" dirty="0"/>
              <a:t> urban midwives is 6,533.The total number of midwives is the number of urban midwives plus the number of rural midwives which is 6,533+6,276 which equals 12,809.</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28</a:t>
            </a:fld>
            <a:endParaRPr lang="en-US" altLang="en-US" dirty="0"/>
          </a:p>
        </p:txBody>
      </p:sp>
    </p:spTree>
    <p:extLst>
      <p:ext uri="{BB962C8B-B14F-4D97-AF65-F5344CB8AC3E}">
        <p14:creationId xmlns:p14="http://schemas.microsoft.com/office/powerpoint/2010/main" val="2841967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calculate the percent of midwives that are located in urban settings, you first need to divide the number of urban</a:t>
            </a:r>
            <a:r>
              <a:rPr lang="en-US" baseline="0" dirty="0"/>
              <a:t> midwives by the total number of midwives: 6533/12809. This equals 0.51. To get the percent, multiply this proportion by 100 to get 51%. This means that 51% of midwives are located in an urban setting.</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29</a:t>
            </a:fld>
            <a:endParaRPr lang="en-US" altLang="en-US" dirty="0"/>
          </a:p>
        </p:txBody>
      </p:sp>
    </p:spTree>
    <p:extLst>
      <p:ext uri="{BB962C8B-B14F-4D97-AF65-F5344CB8AC3E}">
        <p14:creationId xmlns:p14="http://schemas.microsoft.com/office/powerpoint/2010/main" val="3369032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Notice </a:t>
            </a:r>
            <a:r>
              <a:rPr lang="en-US" baseline="0" dirty="0"/>
              <a:t>that data analysis is at the middle of this cycle and is what we will focus on in this presentation. After your data is analyzed, you will work on how to summarize and present your data.</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3</a:t>
            </a:fld>
            <a:endParaRPr lang="en-US" altLang="en-US" dirty="0"/>
          </a:p>
        </p:txBody>
      </p:sp>
    </p:spTree>
    <p:extLst>
      <p:ext uri="{BB962C8B-B14F-4D97-AF65-F5344CB8AC3E}">
        <p14:creationId xmlns:p14="http://schemas.microsoft.com/office/powerpoint/2010/main" val="16282545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The world of data analysis is vast and can be complex. </a:t>
            </a:r>
            <a:r>
              <a:rPr lang="en-US" altLang="en-US" dirty="0" smtClean="0">
                <a:latin typeface="Arial" panose="020B0604020202020204" pitchFamily="34" charset="0"/>
              </a:rPr>
              <a:t>It </a:t>
            </a:r>
            <a:r>
              <a:rPr lang="en-US" altLang="en-US" dirty="0">
                <a:latin typeface="Arial" panose="020B0604020202020204" pitchFamily="34" charset="0"/>
              </a:rPr>
              <a:t>should be noted that the</a:t>
            </a:r>
            <a:r>
              <a:rPr lang="en-US" altLang="en-US" baseline="0" dirty="0">
                <a:latin typeface="Arial" panose="020B0604020202020204" pitchFamily="34" charset="0"/>
              </a:rPr>
              <a:t> statistics presented in this lesson </a:t>
            </a:r>
            <a:r>
              <a:rPr lang="en-US" altLang="en-US" i="1" baseline="0" dirty="0">
                <a:latin typeface="Arial" panose="020B0604020202020204" pitchFamily="34" charset="0"/>
              </a:rPr>
              <a:t>describe</a:t>
            </a:r>
            <a:r>
              <a:rPr lang="en-US" altLang="en-US" i="0" baseline="0" dirty="0">
                <a:latin typeface="Arial" panose="020B0604020202020204" pitchFamily="34" charset="0"/>
              </a:rPr>
              <a:t> what is going on in a particular program or setting. These analyses do not tell you </a:t>
            </a:r>
            <a:r>
              <a:rPr lang="en-US" altLang="en-US" i="1" baseline="0" dirty="0">
                <a:latin typeface="Arial" panose="020B0604020202020204" pitchFamily="34" charset="0"/>
              </a:rPr>
              <a:t>why</a:t>
            </a:r>
            <a:r>
              <a:rPr lang="en-US" altLang="en-US" i="0" baseline="0" dirty="0">
                <a:latin typeface="Arial" panose="020B0604020202020204" pitchFamily="34" charset="0"/>
              </a:rPr>
              <a:t> the changes were made or do not link changes in outcomes to a particular program. More advanced statistics and methods are needed to make claims about the causality of changes in outcomes.</a:t>
            </a:r>
          </a:p>
          <a:p>
            <a:endParaRPr lang="en-US" altLang="en-US" i="0" baseline="0" dirty="0">
              <a:latin typeface="Arial" panose="020B0604020202020204" pitchFamily="34" charset="0"/>
            </a:endParaRPr>
          </a:p>
          <a:p>
            <a:r>
              <a:rPr lang="en-US" altLang="en-US" i="0" baseline="0" dirty="0">
                <a:latin typeface="Arial" panose="020B0604020202020204" pitchFamily="34" charset="0"/>
              </a:rPr>
              <a:t>For example, you might find that in comparison with last year, more health workers feel confident providing family planning services. Let’s say the percent that feel confident rose from 60% last year to 80% feeling confident this year. You also implemented a family planning training program for health workers earlier this year. Using the statistics in this lesson, you cannot attribute this increase to the program. More in-depth statistics are needed to understand if the training caused the increase in health workers feeling confident.</a:t>
            </a:r>
            <a:endParaRPr lang="en-US" altLang="en-US" dirty="0">
              <a:latin typeface="Arial" panose="020B0604020202020204" pitchFamily="34" charset="0"/>
            </a:endParaRPr>
          </a:p>
          <a:p>
            <a:endParaRPr lang="en-US" altLang="en-US" i="1" dirty="0">
              <a:latin typeface="Arial" panose="020B0604020202020204" pitchFamily="34" charset="0"/>
            </a:endParaRPr>
          </a:p>
          <a:p>
            <a:pPr marL="0" lvl="2"/>
            <a:endParaRPr lang="en-US" altLang="en-US" dirty="0">
              <a:latin typeface="Arial" panose="020B0604020202020204"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98C605-4B30-4BC3-9E86-F418493E2E84}" type="slidenum">
              <a:rPr lang="en-US" altLang="en-US"/>
              <a:pPr>
                <a:spcBef>
                  <a:spcPct val="0"/>
                </a:spcBef>
              </a:pPr>
              <a:t>30</a:t>
            </a:fld>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switch gears to talk about qualitative analysis. Qualitative analysis is the analysis of text data.</a:t>
            </a:r>
            <a:r>
              <a:rPr lang="en-US" baseline="0" dirty="0"/>
              <a:t> Usually this data is produced by open-ended or free-text questions. These data take longer to analyze as it is often a lot of text to read through. Often times in qualitative data, ideas in the data are grouped together in themes. Qualitative data can also be used to describe the “how come” behind quantitative findings. </a:t>
            </a:r>
          </a:p>
          <a:p>
            <a:endParaRPr lang="en-US" baseline="0" dirty="0"/>
          </a:p>
          <a:p>
            <a:r>
              <a:rPr lang="en-US" baseline="0" dirty="0"/>
              <a:t>For example, you could ask health workers if they provide IUDs to their clients. You may find that in one county, only 10% of health workers provide IUDs. You can follow-up this question by asking why they do not provide IUDs to get a sense of the reasons behind why they do not provide IUDs.</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31</a:t>
            </a:fld>
            <a:endParaRPr lang="en-US" altLang="en-US" dirty="0"/>
          </a:p>
        </p:txBody>
      </p:sp>
    </p:spTree>
    <p:extLst>
      <p:ext uri="{BB962C8B-B14F-4D97-AF65-F5344CB8AC3E}">
        <p14:creationId xmlns:p14="http://schemas.microsoft.com/office/powerpoint/2010/main" val="27912380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mHero, qualitative</a:t>
            </a:r>
            <a:r>
              <a:rPr lang="en-US" baseline="0" dirty="0"/>
              <a:t> data can be generated by free text questions such as “What are some of the reasons you do not provide IUDs to your clients?”.</a:t>
            </a:r>
          </a:p>
          <a:p>
            <a:endParaRPr lang="en-US" baseline="0" dirty="0"/>
          </a:p>
          <a:p>
            <a:r>
              <a:rPr lang="en-US" baseline="0" dirty="0"/>
              <a:t>The recommended steps for analyzing qualitative data in mHero are to first read through all of the responses and note common themes in the data as you go along. Using the themes noted, read through the data and assign each response a theme. Some responses may have more than one theme. You can then get a general sense for how many respondents produced a response that fell into a theme.</a:t>
            </a:r>
          </a:p>
          <a:p>
            <a:endParaRPr lang="en-US" baseline="0" dirty="0"/>
          </a:p>
          <a:p>
            <a:r>
              <a:rPr lang="en-US" baseline="0" dirty="0"/>
              <a:t>Be careful not to make too many assumptions using the number of respondents who answered about a theme as this is NOT quantitative data. Some respondents may not have provided information about a theme even though it applies to them because the question did not prompt them to do so. </a:t>
            </a:r>
          </a:p>
          <a:p>
            <a:endParaRPr lang="en-US" baseline="0" dirty="0"/>
          </a:p>
          <a:p>
            <a:r>
              <a:rPr lang="en-US" baseline="0" dirty="0"/>
              <a:t>For example, if a respondent says they do not provide IUDs because there are none at their clinic and another respondent says it is because they have no knowledge about IUDs, it is incorrect to say that 50% of respondents did not have knowledge about IUDs because the first respondent could also not know about IUDs but chose not to list this in their response. Instead, you could say that 50% of respondents </a:t>
            </a:r>
            <a:r>
              <a:rPr lang="en-US" i="1" baseline="0" dirty="0"/>
              <a:t>reported</a:t>
            </a:r>
            <a:r>
              <a:rPr lang="en-US" i="0" baseline="0" dirty="0"/>
              <a:t> not having knowledge about IUDs.</a:t>
            </a:r>
          </a:p>
          <a:p>
            <a:endParaRPr lang="en-US" i="0" baseline="0" dirty="0"/>
          </a:p>
          <a:p>
            <a:r>
              <a:rPr lang="en-US" i="0" baseline="0" dirty="0"/>
              <a:t>You can also present the themes without giving specific numbers of how many people reported them such as “a majority of respondents said they did not have access to family planning methods”.</a:t>
            </a:r>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32</a:t>
            </a:fld>
            <a:endParaRPr lang="en-US" altLang="en-US" dirty="0"/>
          </a:p>
        </p:txBody>
      </p:sp>
    </p:spTree>
    <p:extLst>
      <p:ext uri="{BB962C8B-B14F-4D97-AF65-F5344CB8AC3E}">
        <p14:creationId xmlns:p14="http://schemas.microsoft.com/office/powerpoint/2010/main" val="27658068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qualitative data you could get from mHero. The question asked was “What are the reasons you do not counsel women about the side effects of family planning methods?” The responses of 8 respondents are captured in the table in the slide. Their responses are in the column on the right.</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33</a:t>
            </a:fld>
            <a:endParaRPr lang="en-US" altLang="en-US" dirty="0"/>
          </a:p>
        </p:txBody>
      </p:sp>
    </p:spTree>
    <p:extLst>
      <p:ext uri="{BB962C8B-B14F-4D97-AF65-F5344CB8AC3E}">
        <p14:creationId xmlns:p14="http://schemas.microsoft.com/office/powerpoint/2010/main" val="24571920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begin analyzing</a:t>
            </a:r>
            <a:r>
              <a:rPr lang="en-US" baseline="0" dirty="0"/>
              <a:t> these data, read through the responses and make a note of any themes you notice.</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34</a:t>
            </a:fld>
            <a:endParaRPr lang="en-US" altLang="en-US" dirty="0"/>
          </a:p>
        </p:txBody>
      </p:sp>
    </p:spTree>
    <p:extLst>
      <p:ext uri="{BB962C8B-B14F-4D97-AF65-F5344CB8AC3E}">
        <p14:creationId xmlns:p14="http://schemas.microsoft.com/office/powerpoint/2010/main" val="40992954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Possible themes in this data</a:t>
            </a:r>
            <a:r>
              <a:rPr lang="en-US" baseline="0" dirty="0"/>
              <a:t> include: </a:t>
            </a:r>
          </a:p>
          <a:p>
            <a:pPr marL="228600" indent="-228600">
              <a:buAutoNum type="arabicPeriod"/>
            </a:pPr>
            <a:r>
              <a:rPr lang="en-US" baseline="0" dirty="0"/>
              <a:t>The health worker does not know the side effects or how to counsel about side effects (we will call this “knowledge” for shorthand)</a:t>
            </a:r>
          </a:p>
          <a:p>
            <a:pPr marL="228600" indent="-228600">
              <a:buAutoNum type="arabicPeriod"/>
            </a:pPr>
            <a:r>
              <a:rPr lang="en-US" baseline="0" dirty="0"/>
              <a:t>The health worker cannot remember the side effects (we will call this “memory” for shorthand)</a:t>
            </a:r>
          </a:p>
          <a:p>
            <a:pPr marL="228600" indent="-228600">
              <a:buAutoNum type="arabicPeriod"/>
            </a:pPr>
            <a:r>
              <a:rPr lang="en-US" baseline="0" dirty="0"/>
              <a:t>The health finds it difficult to explain the side effects to clients because clients do not understand or have heard myths (we will call this “Client” for shorthand)</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35</a:t>
            </a:fld>
            <a:endParaRPr lang="en-US" altLang="en-US" dirty="0"/>
          </a:p>
        </p:txBody>
      </p:sp>
    </p:spTree>
    <p:extLst>
      <p:ext uri="{BB962C8B-B14F-4D97-AF65-F5344CB8AC3E}">
        <p14:creationId xmlns:p14="http://schemas.microsoft.com/office/powerpoint/2010/main" val="446763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table in the slide, we assigned</a:t>
            </a:r>
            <a:r>
              <a:rPr lang="en-US" baseline="0" dirty="0"/>
              <a:t> each response one or more themes. </a:t>
            </a:r>
            <a:r>
              <a:rPr lang="en-US" dirty="0"/>
              <a:t>Remember</a:t>
            </a:r>
            <a:r>
              <a:rPr lang="en-US" baseline="0" dirty="0"/>
              <a:t> this is an art, not a science so you  may have assigned different themes. It is, however, important that you do assign themes consistently throughout an entire data set. </a:t>
            </a:r>
          </a:p>
          <a:p>
            <a:endParaRPr lang="en-US" baseline="0" dirty="0"/>
          </a:p>
          <a:p>
            <a:r>
              <a:rPr lang="en-US" baseline="0" dirty="0"/>
              <a:t>To summarize this data, you could say something like “About half of respondents reported that they did not know about the side effects or how to counsel about side effects. A few others mentioned that clients had trouble understanding side effects or that the health workers themselves had trouble remembering the side effects.”</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36</a:t>
            </a:fld>
            <a:endParaRPr lang="en-US" altLang="en-US" dirty="0"/>
          </a:p>
        </p:txBody>
      </p:sp>
    </p:spTree>
    <p:extLst>
      <p:ext uri="{BB962C8B-B14F-4D97-AF65-F5344CB8AC3E}">
        <p14:creationId xmlns:p14="http://schemas.microsoft.com/office/powerpoint/2010/main" val="11549524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To wrap-up</a:t>
            </a:r>
            <a:r>
              <a:rPr lang="en-US" altLang="en-US" baseline="0" dirty="0">
                <a:latin typeface="Arial" panose="020B0604020202020204" pitchFamily="34" charset="0"/>
              </a:rPr>
              <a:t> this lesson on data use, please review the key messages on the slide.</a:t>
            </a: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C5DC002-AD31-45FE-ACC9-2A0F1C9D57D9}" type="slidenum">
              <a:rPr lang="en-US" altLang="en-US"/>
              <a:pPr>
                <a:spcBef>
                  <a:spcPct val="0"/>
                </a:spcBef>
              </a:pPr>
              <a:t>37</a:t>
            </a:fld>
            <a:endParaRPr lang="en-US"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Slides and Narration by Amanda Puckett BenDor</a:t>
            </a:r>
            <a:r>
              <a:rPr lang="en-US" sz="1200" baseline="0" dirty="0" smtClean="0"/>
              <a:t> </a:t>
            </a:r>
            <a:r>
              <a:rPr lang="en-US" sz="1200" dirty="0" smtClean="0"/>
              <a:t>apuckett@intrahealth.org</a:t>
            </a:r>
          </a:p>
          <a:p>
            <a:endParaRPr lang="en-US" baseline="0" dirty="0"/>
          </a:p>
        </p:txBody>
      </p:sp>
      <p:sp>
        <p:nvSpPr>
          <p:cNvPr id="4" name="Slide Number Placeholder 3"/>
          <p:cNvSpPr>
            <a:spLocks noGrp="1"/>
          </p:cNvSpPr>
          <p:nvPr>
            <p:ph type="sldNum" sz="quarter" idx="10"/>
          </p:nvPr>
        </p:nvSpPr>
        <p:spPr/>
        <p:txBody>
          <a:bodyPr/>
          <a:lstStyle/>
          <a:p>
            <a:fld id="{04AA8DC5-D0B0-401D-9FF0-82DED7C2F862}" type="slidenum">
              <a:rPr lang="en-US" smtClean="0"/>
              <a:t>38</a:t>
            </a:fld>
            <a:endParaRPr lang="en-US"/>
          </a:p>
        </p:txBody>
      </p:sp>
    </p:spTree>
    <p:extLst>
      <p:ext uri="{BB962C8B-B14F-4D97-AF65-F5344CB8AC3E}">
        <p14:creationId xmlns:p14="http://schemas.microsoft.com/office/powerpoint/2010/main" val="407002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Calibri" panose="020F0502020204030204" pitchFamily="34" charset="0"/>
              </a:rPr>
              <a:t>It is important to note that, while the terms data and information often are used interchangeably, there is a distinction. </a:t>
            </a:r>
          </a:p>
          <a:p>
            <a:endParaRPr lang="en-US" altLang="en-US" dirty="0">
              <a:latin typeface="Calibri" panose="020F0502020204030204" pitchFamily="34" charset="0"/>
            </a:endParaRPr>
          </a:p>
          <a:p>
            <a:r>
              <a:rPr lang="en-US" altLang="en-US" i="1" dirty="0">
                <a:latin typeface="Calibri" panose="020F0502020204030204" pitchFamily="34" charset="0"/>
              </a:rPr>
              <a:t>Data</a:t>
            </a:r>
            <a:r>
              <a:rPr lang="en-US" altLang="en-US" dirty="0">
                <a:latin typeface="Calibri" panose="020F0502020204030204" pitchFamily="34" charset="0"/>
              </a:rPr>
              <a:t> refers to raw, unprocessed numbers, measurements, or text. </a:t>
            </a:r>
          </a:p>
          <a:p>
            <a:endParaRPr lang="en-US" altLang="en-US" i="1" dirty="0">
              <a:latin typeface="Calibri" panose="020F0502020204030204" pitchFamily="34" charset="0"/>
            </a:endParaRPr>
          </a:p>
          <a:p>
            <a:r>
              <a:rPr lang="en-US" altLang="en-US" i="1" dirty="0">
                <a:latin typeface="Calibri" panose="020F0502020204030204" pitchFamily="34" charset="0"/>
              </a:rPr>
              <a:t>Information</a:t>
            </a:r>
            <a:r>
              <a:rPr lang="en-US" altLang="en-US" dirty="0">
                <a:latin typeface="Calibri" panose="020F0502020204030204" pitchFamily="34" charset="0"/>
              </a:rPr>
              <a:t> refers to data that are processed, organized, structured, or presented in a specific context. The process of transforming data into information is data analysis.</a:t>
            </a:r>
          </a:p>
          <a:p>
            <a:endParaRPr lang="en-US" altLang="en-US" dirty="0">
              <a:latin typeface="Calibri" panose="020F0502020204030204" pitchFamily="34" charset="0"/>
            </a:endParaRPr>
          </a:p>
          <a:p>
            <a:r>
              <a:rPr lang="en-US" altLang="en-US" dirty="0">
                <a:latin typeface="Calibri" panose="020F0502020204030204" pitchFamily="34" charset="0"/>
              </a:rPr>
              <a:t>The</a:t>
            </a:r>
            <a:r>
              <a:rPr lang="en-US" altLang="en-US" baseline="0" dirty="0">
                <a:latin typeface="Calibri" panose="020F0502020204030204" pitchFamily="34" charset="0"/>
              </a:rPr>
              <a:t> purpose of data analysis is to answer research questions or questions about a program or service. Data needs to be analyzed in order to be useful.</a:t>
            </a:r>
            <a:endParaRPr lang="en-US" altLang="en-US" dirty="0">
              <a:latin typeface="Calibri" panose="020F0502020204030204" pitchFamily="34"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6522712-929F-44EF-B1AA-2616EF758216}" type="slidenum">
              <a:rPr lang="en-US" altLang="en-US"/>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AD1DF0-FC39-49F2-8FB5-9E8BDA1FE317}" type="slidenum">
              <a:rPr lang="en-US" altLang="en-US"/>
              <a:pPr>
                <a:spcBef>
                  <a:spcPct val="0"/>
                </a:spcBef>
              </a:pPr>
              <a:t>5</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Data analysis does not necessarily mean using a complicated computer analysis package. It means taking the data that you collect and looking at them in the context of the questions that you need to answer.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For example, if you need to know whether your program is meeting its objectives, or if it’s on track – you would look at your program targets and compare them to the actual program performance. This is analysis.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Later, we will take this one step further and talk about interpretation (e.g., through analysis, you find that your program achieved only 10% of its target; now you have to figure out </a:t>
            </a:r>
            <a:r>
              <a:rPr lang="en-US" altLang="en-US" i="1" dirty="0">
                <a:latin typeface="Arial" panose="020B0604020202020204" pitchFamily="34" charset="0"/>
              </a:rPr>
              <a:t>why</a:t>
            </a:r>
            <a:r>
              <a:rPr lang="en-US" altLang="en-US" dirty="0">
                <a:latin typeface="Arial" panose="020B0604020202020204" pitchFamily="34" charset="0"/>
              </a:rPr>
              <a:t>).</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analysis in mHero</a:t>
            </a:r>
            <a:r>
              <a:rPr lang="en-US" baseline="0" dirty="0"/>
              <a:t> involves taking raw data either from iHRIS or the data visualization tools in RapidPro and applying analyses to make the</a:t>
            </a:r>
            <a:r>
              <a:rPr lang="en-US" b="1" baseline="0" dirty="0">
                <a:solidFill>
                  <a:srgbClr val="FF0000"/>
                </a:solidFill>
              </a:rPr>
              <a:t> </a:t>
            </a:r>
            <a:r>
              <a:rPr lang="en-US" b="0" baseline="0" dirty="0">
                <a:solidFill>
                  <a:srgbClr val="FF0000"/>
                </a:solidFill>
              </a:rPr>
              <a:t>data</a:t>
            </a:r>
            <a:r>
              <a:rPr lang="en-US" b="1" baseline="0" dirty="0">
                <a:solidFill>
                  <a:srgbClr val="FF0000"/>
                </a:solidFill>
              </a:rPr>
              <a:t> </a:t>
            </a:r>
            <a:r>
              <a:rPr lang="en-US" baseline="0" dirty="0"/>
              <a:t>usable. Data collected from mHero comes from the workflows. Analyzing mHero data makes the data collected through workflows understandable and actionable.</a:t>
            </a:r>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6</a:t>
            </a:fld>
            <a:endParaRPr lang="en-US" altLang="en-US" dirty="0"/>
          </a:p>
        </p:txBody>
      </p:sp>
    </p:spTree>
    <p:extLst>
      <p:ext uri="{BB962C8B-B14F-4D97-AF65-F5344CB8AC3E}">
        <p14:creationId xmlns:p14="http://schemas.microsoft.com/office/powerpoint/2010/main" val="520722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Quantitative</a:t>
            </a:r>
            <a:r>
              <a:rPr lang="en-US" baseline="0" dirty="0"/>
              <a:t> data, often referred to as numerical data, answers the “what” or “how much” about a program or service. There are two types of quantitative data: categorical data and numerical data. Both types of data can be easily counted and measured. </a:t>
            </a:r>
          </a:p>
          <a:p>
            <a:endParaRPr lang="en-US" baseline="0" dirty="0"/>
          </a:p>
          <a:p>
            <a:r>
              <a:rPr lang="en-US" baseline="0" dirty="0"/>
              <a:t>Categorical data are usually generated though multiple choice questions or other questions with defined answer choices. The responses to these questions can be easily categorized and counted. Numerical data are created by questions that ask for a number response such as a count, age, or date.</a:t>
            </a:r>
          </a:p>
          <a:p>
            <a:endParaRPr lang="en-US" baseline="0" dirty="0"/>
          </a:p>
          <a:p>
            <a:r>
              <a:rPr lang="en-US" baseline="0" dirty="0"/>
              <a:t>Both types of quantitative data can be analyzed using the descriptive analyses we present in the following slides.</a:t>
            </a:r>
          </a:p>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CF5556AC-4CD7-4EB8-BFEA-B6AB68C7114D}" type="slidenum">
              <a:rPr lang="en-US" altLang="en-US" smtClean="0"/>
              <a:pPr>
                <a:defRPr/>
              </a:pPr>
              <a:t>7</a:t>
            </a:fld>
            <a:endParaRPr lang="en-US" altLang="en-US" dirty="0"/>
          </a:p>
        </p:txBody>
      </p:sp>
    </p:spTree>
    <p:extLst>
      <p:ext uri="{BB962C8B-B14F-4D97-AF65-F5344CB8AC3E}">
        <p14:creationId xmlns:p14="http://schemas.microsoft.com/office/powerpoint/2010/main" val="1293161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This slide lists the basic statistical terms used in data analysis that we will cover in this session. The</a:t>
            </a:r>
            <a:r>
              <a:rPr lang="en-US" altLang="en-US" baseline="0" dirty="0">
                <a:latin typeface="Arial" panose="020B0604020202020204" pitchFamily="34" charset="0"/>
              </a:rPr>
              <a:t> basic statistical analyses presented in this presentation are descriptive analyses because they do not infer causality, which we will come back to at the end of the presentation.</a:t>
            </a:r>
            <a:endParaRPr lang="en-US" altLang="en-US" dirty="0">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507113-DB0B-4201-960F-6546B2B1150F}" type="slidenum">
              <a:rPr lang="en-US" altLang="en-US"/>
              <a:pPr>
                <a:spcBef>
                  <a:spcPct val="0"/>
                </a:spcBef>
              </a:pPr>
              <a:t>8</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A ratio is a comparison of two numbers and is expressed as “a to b” or “a per b.”  In the health sector, we commonly use ratios to look at the number of clinicians to patients, or beds to clients.</a:t>
            </a:r>
          </a:p>
          <a:p>
            <a:endParaRPr lang="en-US" altLang="en-US" dirty="0">
              <a:latin typeface="Arial" panose="020B0604020202020204" pitchFamily="34" charset="0"/>
            </a:endParaRPr>
          </a:p>
          <a:p>
            <a:r>
              <a:rPr lang="en-US" altLang="en-US" dirty="0">
                <a:latin typeface="Arial" panose="020B0604020202020204" pitchFamily="34" charset="0"/>
              </a:rPr>
              <a:t>A ratio is a comparison of two numbers. To calculate a ratio, divide the first item you are looking at by the second. So, if you were to say that there are 3 staff per clinic, the ratio is expressed numerically as 3:1. It is not the same as saying 1 to 3 or 1:3. The order of the numbers matters.</a:t>
            </a:r>
          </a:p>
          <a:p>
            <a:endParaRPr lang="en-US" altLang="en-US" dirty="0">
              <a:latin typeface="Arial" panose="020B0604020202020204" pitchFamily="34" charset="0"/>
            </a:endParaRPr>
          </a:p>
          <a:p>
            <a:r>
              <a:rPr lang="en-US" altLang="en-US" dirty="0">
                <a:latin typeface="Arial" panose="020B0604020202020204" pitchFamily="34" charset="0"/>
              </a:rPr>
              <a:t>Note the example here, where we see in district X that there are 600 nurses and 200 clinics. To find the ratio of nurses to clinics we divide 600 by 200 and come up with 3, or 3 nurses per clinic or 3:1.</a:t>
            </a: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FD3BCC-928E-4D48-9824-9694DB14BB63}" type="slidenum">
              <a:rPr lang="en-US" altLang="en-US"/>
              <a:pPr>
                <a:spcBef>
                  <a:spcPct val="0"/>
                </a:spcBef>
              </a:pPr>
              <a:t>9</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dirty="0"/>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0325" y="5010150"/>
            <a:ext cx="16732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10125" y="5010150"/>
            <a:ext cx="1447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extLst>
      <p:ext uri="{BB962C8B-B14F-4D97-AF65-F5344CB8AC3E}">
        <p14:creationId xmlns:p14="http://schemas.microsoft.com/office/powerpoint/2010/main" val="17788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CECE85FB-D30A-444F-B2D9-3A82476FCABA}" type="slidenum">
              <a:rPr lang="en-US" altLang="en-US"/>
              <a:pPr>
                <a:defRPr/>
              </a:pPr>
              <a:t>‹#›</a:t>
            </a:fld>
            <a:endParaRPr lang="en-US" alt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479811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09262135-6778-44FC-A2D9-F3B472DC9383}" type="slidenum">
              <a:rPr lang="en-US" altLang="en-US"/>
              <a:pPr>
                <a:defRPr/>
              </a:pPr>
              <a:t>‹#›</a:t>
            </a:fld>
            <a:endParaRPr lang="en-US" alt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484802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13146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3327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21045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5195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3933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47403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5445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9972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FBADFDA8-EEA2-45E1-96BF-127AE4D06FCF}" type="slidenum">
              <a:rPr lang="en-US" altLang="en-US"/>
              <a:pPr>
                <a:defRPr/>
              </a:pPr>
              <a:t>‹#›</a:t>
            </a:fld>
            <a:endParaRPr lang="en-US" alt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8174521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975297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194348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46479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F929FC-FCF9-5B4F-884B-550AE81E3ADF}" type="slidenum">
              <a:rPr lang="en-US" smtClean="0"/>
              <a:t>‹#›</a:t>
            </a:fld>
            <a:endParaRPr lang="en-US" dirty="0"/>
          </a:p>
        </p:txBody>
      </p:sp>
      <p:sp>
        <p:nvSpPr>
          <p:cNvPr id="13" name="Rectangle 12"/>
          <p:cNvSpPr/>
          <p:nvPr/>
        </p:nvSpPr>
        <p:spPr>
          <a:xfrm>
            <a:off x="4496696" y="0"/>
            <a:ext cx="4647304" cy="6858000"/>
          </a:xfrm>
          <a:prstGeom prst="rect">
            <a:avLst/>
          </a:prstGeom>
          <a:solidFill>
            <a:schemeClr val="bg1">
              <a:alpha val="8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4776396" y="3769079"/>
            <a:ext cx="4098663" cy="1470025"/>
          </a:xfrm>
        </p:spPr>
        <p:txBody>
          <a:bodyPr anchor="b" anchorCtr="0">
            <a:normAutofit/>
          </a:bodyPr>
          <a:lstStyle>
            <a:lvl1pPr algn="l">
              <a:defRPr sz="3200">
                <a:solidFill>
                  <a:srgbClr val="545759"/>
                </a:solidFill>
              </a:defRPr>
            </a:lvl1pPr>
          </a:lstStyle>
          <a:p>
            <a:r>
              <a:rPr lang="en-US" dirty="0"/>
              <a:t>Title of presentation</a:t>
            </a:r>
          </a:p>
        </p:txBody>
      </p:sp>
      <p:sp>
        <p:nvSpPr>
          <p:cNvPr id="3" name="Subtitle 2"/>
          <p:cNvSpPr>
            <a:spLocks noGrp="1"/>
          </p:cNvSpPr>
          <p:nvPr>
            <p:ph type="subTitle" idx="1" hasCustomPrompt="1"/>
          </p:nvPr>
        </p:nvSpPr>
        <p:spPr>
          <a:xfrm>
            <a:off x="4771016" y="5425346"/>
            <a:ext cx="4098664" cy="948466"/>
          </a:xfrm>
        </p:spPr>
        <p:txBody>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b="1" dirty="0">
                <a:solidFill>
                  <a:schemeClr val="tx1">
                    <a:lumMod val="65000"/>
                    <a:lumOff val="35000"/>
                  </a:schemeClr>
                </a:solidFill>
                <a:latin typeface="Century Gothic"/>
                <a:cs typeface="Century Gothic"/>
              </a:rPr>
              <a:t>Presenter’s name</a:t>
            </a:r>
          </a:p>
          <a:p>
            <a:r>
              <a:rPr lang="en-US" dirty="0">
                <a:solidFill>
                  <a:schemeClr val="tx1">
                    <a:lumMod val="65000"/>
                    <a:lumOff val="35000"/>
                  </a:schemeClr>
                </a:solidFill>
                <a:latin typeface="Century Gothic"/>
                <a:cs typeface="Century Gothic"/>
              </a:rPr>
              <a:t>Presenter’s title</a:t>
            </a:r>
          </a:p>
        </p:txBody>
      </p:sp>
      <p:pic>
        <p:nvPicPr>
          <p:cNvPr id="14" name="Picture 3" descr="Intrahealth_Logo_PMS-01.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30093" y="488000"/>
            <a:ext cx="3380509" cy="1222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30593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FF59DDA-1EFD-4042-B53F-80A99914CE2E}" type="slidenum">
              <a:rPr lang="en-US" altLang="en-US" smtClean="0"/>
              <a:pPr>
                <a:defRPr/>
              </a:pPr>
              <a:t>‹#›</a:t>
            </a:fld>
            <a:endParaRPr lang="en-US" altLang="en-US" sz="1200" dirty="0"/>
          </a:p>
        </p:txBody>
      </p:sp>
      <p:sp>
        <p:nvSpPr>
          <p:cNvPr id="13" name="Rectangle 12"/>
          <p:cNvSpPr/>
          <p:nvPr/>
        </p:nvSpPr>
        <p:spPr>
          <a:xfrm>
            <a:off x="6275" y="0"/>
            <a:ext cx="4647304" cy="6858000"/>
          </a:xfrm>
          <a:prstGeom prst="rect">
            <a:avLst/>
          </a:prstGeom>
          <a:solidFill>
            <a:schemeClr val="bg1">
              <a:alpha val="82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285975" y="3769079"/>
            <a:ext cx="4098663" cy="1470025"/>
          </a:xfrm>
        </p:spPr>
        <p:txBody>
          <a:bodyPr anchor="b" anchorCtr="0">
            <a:normAutofit/>
          </a:bodyPr>
          <a:lstStyle>
            <a:lvl1pPr algn="l">
              <a:defRPr sz="3200">
                <a:solidFill>
                  <a:srgbClr val="545759"/>
                </a:solidFill>
              </a:defRPr>
            </a:lvl1pPr>
          </a:lstStyle>
          <a:p>
            <a:r>
              <a:rPr lang="en-US" dirty="0"/>
              <a:t>Title of presentation</a:t>
            </a:r>
          </a:p>
        </p:txBody>
      </p:sp>
      <p:sp>
        <p:nvSpPr>
          <p:cNvPr id="3" name="Subtitle 2"/>
          <p:cNvSpPr>
            <a:spLocks noGrp="1"/>
          </p:cNvSpPr>
          <p:nvPr>
            <p:ph type="subTitle" idx="1" hasCustomPrompt="1"/>
          </p:nvPr>
        </p:nvSpPr>
        <p:spPr>
          <a:xfrm>
            <a:off x="280595" y="5425346"/>
            <a:ext cx="4098664" cy="948466"/>
          </a:xfrm>
        </p:spPr>
        <p:txBody>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b="1" dirty="0">
                <a:solidFill>
                  <a:schemeClr val="tx1">
                    <a:lumMod val="65000"/>
                    <a:lumOff val="35000"/>
                  </a:schemeClr>
                </a:solidFill>
                <a:latin typeface="Century Gothic"/>
                <a:cs typeface="Century Gothic"/>
              </a:rPr>
              <a:t>Presenter’s name</a:t>
            </a:r>
          </a:p>
          <a:p>
            <a:r>
              <a:rPr lang="en-US" dirty="0">
                <a:solidFill>
                  <a:schemeClr val="tx1">
                    <a:lumMod val="65000"/>
                    <a:lumOff val="35000"/>
                  </a:schemeClr>
                </a:solidFill>
                <a:latin typeface="Century Gothic"/>
                <a:cs typeface="Century Gothic"/>
              </a:rPr>
              <a:t>Presenter’s title</a:t>
            </a:r>
          </a:p>
        </p:txBody>
      </p:sp>
      <p:pic>
        <p:nvPicPr>
          <p:cNvPr id="14" name="Picture 3" descr="Intrahealth_Logo_PMS-01.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9672" y="488000"/>
            <a:ext cx="3380509" cy="1222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8809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9144000" cy="989704"/>
          </a:xfrm>
          <a:prstGeom prst="rect">
            <a:avLst/>
          </a:prstGeom>
          <a:solidFill>
            <a:srgbClr val="7CAD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595959"/>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BADFDA8-EEA2-45E1-96BF-127AE4D06FCF}" type="slidenum">
              <a:rPr lang="en-US" altLang="en-US" smtClean="0"/>
              <a:pPr>
                <a:defRPr/>
              </a:pPr>
              <a:t>‹#›</a:t>
            </a:fld>
            <a:endParaRPr lang="en-US" altLang="en-US" sz="1200" dirty="0"/>
          </a:p>
        </p:txBody>
      </p:sp>
    </p:spTree>
    <p:extLst>
      <p:ext uri="{BB962C8B-B14F-4D97-AF65-F5344CB8AC3E}">
        <p14:creationId xmlns:p14="http://schemas.microsoft.com/office/powerpoint/2010/main" val="16596117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1"/>
          <p:cNvPicPr>
            <a:picLocks noChangeAspect="1"/>
          </p:cNvPicPr>
          <p:nvPr/>
        </p:nvPicPr>
        <p:blipFill rotWithShape="1">
          <a:blip r:embed="rId2" cstate="email">
            <a:extLst>
              <a:ext uri="{28A0092B-C50C-407E-A947-70E740481C1C}">
                <a14:useLocalDpi xmlns:a14="http://schemas.microsoft.com/office/drawing/2010/main"/>
              </a:ext>
            </a:extLst>
          </a:blip>
          <a:srcRect b="-1"/>
          <a:stretch/>
        </p:blipFill>
        <p:spPr bwMode="auto">
          <a:xfrm>
            <a:off x="-20320" y="0"/>
            <a:ext cx="9159443" cy="627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FF59DDA-1EFD-4042-B53F-80A99914CE2E}" type="slidenum">
              <a:rPr lang="en-US" altLang="en-US" smtClean="0"/>
              <a:pPr>
                <a:defRPr/>
              </a:pPr>
              <a:t>‹#›</a:t>
            </a:fld>
            <a:endParaRPr lang="en-US" altLang="en-US" sz="1200" dirty="0"/>
          </a:p>
        </p:txBody>
      </p:sp>
      <p:sp>
        <p:nvSpPr>
          <p:cNvPr id="9" name="Rectangle 8"/>
          <p:cNvSpPr>
            <a:spLocks noChangeArrowheads="1"/>
          </p:cNvSpPr>
          <p:nvPr/>
        </p:nvSpPr>
        <p:spPr bwMode="auto">
          <a:xfrm>
            <a:off x="0" y="3160713"/>
            <a:ext cx="9144000" cy="3697287"/>
          </a:xfrm>
          <a:prstGeom prst="rect">
            <a:avLst/>
          </a:prstGeom>
          <a:solidFill>
            <a:srgbClr val="7CADD3"/>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545759"/>
              </a:solidFill>
              <a:latin typeface="+mn-lt"/>
              <a:ea typeface="+mn-ea"/>
              <a:cs typeface="+mn-cs"/>
            </a:endParaRPr>
          </a:p>
        </p:txBody>
      </p:sp>
      <p:sp>
        <p:nvSpPr>
          <p:cNvPr id="10" name="Rectangle 9"/>
          <p:cNvSpPr>
            <a:spLocks noChangeArrowheads="1"/>
          </p:cNvSpPr>
          <p:nvPr/>
        </p:nvSpPr>
        <p:spPr bwMode="auto">
          <a:xfrm>
            <a:off x="0" y="2571078"/>
            <a:ext cx="9144000" cy="588047"/>
          </a:xfrm>
          <a:prstGeom prst="rect">
            <a:avLst/>
          </a:prstGeom>
          <a:solidFill>
            <a:schemeClr val="tx2">
              <a:alpha val="70000"/>
            </a:schemeClr>
          </a:solidFill>
          <a:ln>
            <a:noFill/>
          </a:ln>
          <a:effectLst>
            <a:outerShdw blurRad="63500" dist="23000" sx="999" sy="999" rotWithShape="0">
              <a:srgbClr val="000000">
                <a:alpha val="74997"/>
              </a:srgbClr>
            </a:outerShdw>
          </a:effectLst>
          <a:extLst/>
        </p:spPr>
        <p:txBody>
          <a:bodyPr anchor="ctr"/>
          <a:lstStyle/>
          <a:p>
            <a:pPr algn="ctr" fontAlgn="auto">
              <a:spcBef>
                <a:spcPts val="0"/>
              </a:spcBef>
              <a:spcAft>
                <a:spcPts val="0"/>
              </a:spcAft>
              <a:defRPr/>
            </a:pPr>
            <a:endParaRPr lang="en-US" dirty="0">
              <a:solidFill>
                <a:schemeClr val="lt1"/>
              </a:solidFill>
              <a:latin typeface="+mn-lt"/>
              <a:ea typeface="+mn-ea"/>
              <a:cs typeface="+mn-cs"/>
            </a:endParaRPr>
          </a:p>
        </p:txBody>
      </p:sp>
      <p:sp>
        <p:nvSpPr>
          <p:cNvPr id="2" name="Title 1"/>
          <p:cNvSpPr>
            <a:spLocks noGrp="1"/>
          </p:cNvSpPr>
          <p:nvPr>
            <p:ph type="title"/>
          </p:nvPr>
        </p:nvSpPr>
        <p:spPr>
          <a:xfrm>
            <a:off x="444601" y="2571078"/>
            <a:ext cx="8229600" cy="568362"/>
          </a:xfrm>
        </p:spPr>
        <p:txBody>
          <a:bodyPr>
            <a:normAutofit/>
          </a:bodyPr>
          <a:lstStyle>
            <a:lvl1pPr algn="l">
              <a:defRPr sz="3600"/>
            </a:lvl1pPr>
          </a:lstStyle>
          <a:p>
            <a:r>
              <a:rPr lang="en-US"/>
              <a:t>Click to edit Master title style</a:t>
            </a:r>
          </a:p>
        </p:txBody>
      </p:sp>
      <p:sp>
        <p:nvSpPr>
          <p:cNvPr id="3" name="Content Placeholder 2"/>
          <p:cNvSpPr>
            <a:spLocks noGrp="1"/>
          </p:cNvSpPr>
          <p:nvPr>
            <p:ph idx="1"/>
          </p:nvPr>
        </p:nvSpPr>
        <p:spPr>
          <a:xfrm>
            <a:off x="457200" y="3291840"/>
            <a:ext cx="8229600" cy="333487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688222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FF59DDA-1EFD-4042-B53F-80A99914CE2E}" type="slidenum">
              <a:rPr lang="en-US" altLang="en-US" smtClean="0"/>
              <a:pPr>
                <a:defRPr/>
              </a:pPr>
              <a:t>‹#›</a:t>
            </a:fld>
            <a:endParaRPr lang="en-US" altLang="en-US" sz="1200" dirty="0"/>
          </a:p>
        </p:txBody>
      </p:sp>
      <p:sp>
        <p:nvSpPr>
          <p:cNvPr id="9" name="Rectangle 8"/>
          <p:cNvSpPr>
            <a:spLocks noChangeArrowheads="1"/>
          </p:cNvSpPr>
          <p:nvPr/>
        </p:nvSpPr>
        <p:spPr bwMode="auto">
          <a:xfrm>
            <a:off x="0" y="3160713"/>
            <a:ext cx="9144000" cy="3697287"/>
          </a:xfrm>
          <a:prstGeom prst="rect">
            <a:avLst/>
          </a:prstGeom>
          <a:solidFill>
            <a:srgbClr val="7CADD3"/>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545759"/>
              </a:solidFill>
              <a:latin typeface="+mn-lt"/>
              <a:ea typeface="+mn-ea"/>
              <a:cs typeface="+mn-cs"/>
            </a:endParaRPr>
          </a:p>
        </p:txBody>
      </p:sp>
      <p:sp>
        <p:nvSpPr>
          <p:cNvPr id="10" name="Rectangle 9"/>
          <p:cNvSpPr>
            <a:spLocks noChangeArrowheads="1"/>
          </p:cNvSpPr>
          <p:nvPr/>
        </p:nvSpPr>
        <p:spPr bwMode="auto">
          <a:xfrm>
            <a:off x="0" y="2571078"/>
            <a:ext cx="9144000" cy="588047"/>
          </a:xfrm>
          <a:prstGeom prst="rect">
            <a:avLst/>
          </a:prstGeom>
          <a:solidFill>
            <a:schemeClr val="tx2">
              <a:alpha val="70000"/>
            </a:schemeClr>
          </a:solidFill>
          <a:ln>
            <a:noFill/>
          </a:ln>
          <a:effectLst>
            <a:outerShdw blurRad="63500" dist="23000" sx="999" sy="999" rotWithShape="0">
              <a:srgbClr val="000000">
                <a:alpha val="74997"/>
              </a:srgbClr>
            </a:outerShdw>
          </a:effectLst>
          <a:extLst/>
        </p:spPr>
        <p:txBody>
          <a:bodyPr anchor="ctr"/>
          <a:lstStyle/>
          <a:p>
            <a:pPr algn="ctr" fontAlgn="auto">
              <a:spcBef>
                <a:spcPts val="0"/>
              </a:spcBef>
              <a:spcAft>
                <a:spcPts val="0"/>
              </a:spcAft>
              <a:defRPr/>
            </a:pPr>
            <a:endParaRPr lang="en-US" dirty="0">
              <a:solidFill>
                <a:schemeClr val="lt1"/>
              </a:solidFill>
              <a:latin typeface="+mn-lt"/>
              <a:ea typeface="+mn-ea"/>
              <a:cs typeface="+mn-cs"/>
            </a:endParaRPr>
          </a:p>
        </p:txBody>
      </p:sp>
      <p:sp>
        <p:nvSpPr>
          <p:cNvPr id="2" name="Title 1"/>
          <p:cNvSpPr>
            <a:spLocks noGrp="1"/>
          </p:cNvSpPr>
          <p:nvPr>
            <p:ph type="title"/>
          </p:nvPr>
        </p:nvSpPr>
        <p:spPr>
          <a:xfrm>
            <a:off x="444601" y="2571078"/>
            <a:ext cx="8229600" cy="568362"/>
          </a:xfrm>
        </p:spPr>
        <p:txBody>
          <a:bodyPr>
            <a:normAutofit/>
          </a:bodyPr>
          <a:lstStyle>
            <a:lvl1pPr algn="l">
              <a:defRPr sz="3600"/>
            </a:lvl1pPr>
          </a:lstStyle>
          <a:p>
            <a:r>
              <a:rPr lang="en-US"/>
              <a:t>Click to edit Master title style</a:t>
            </a:r>
          </a:p>
        </p:txBody>
      </p:sp>
      <p:sp>
        <p:nvSpPr>
          <p:cNvPr id="3" name="Content Placeholder 2"/>
          <p:cNvSpPr>
            <a:spLocks noGrp="1"/>
          </p:cNvSpPr>
          <p:nvPr>
            <p:ph idx="1"/>
          </p:nvPr>
        </p:nvSpPr>
        <p:spPr>
          <a:xfrm>
            <a:off x="457200" y="3291840"/>
            <a:ext cx="8229600" cy="333487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79441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FF59DDA-1EFD-4042-B53F-80A99914CE2E}" type="slidenum">
              <a:rPr lang="en-US" altLang="en-US" smtClean="0"/>
              <a:pPr>
                <a:defRPr/>
              </a:pPr>
              <a:t>‹#›</a:t>
            </a:fld>
            <a:endParaRPr lang="en-US" altLang="en-US" sz="1200" dirty="0"/>
          </a:p>
        </p:txBody>
      </p:sp>
      <p:sp>
        <p:nvSpPr>
          <p:cNvPr id="9" name="Rectangle 8"/>
          <p:cNvSpPr>
            <a:spLocks noChangeArrowheads="1"/>
          </p:cNvSpPr>
          <p:nvPr/>
        </p:nvSpPr>
        <p:spPr bwMode="auto">
          <a:xfrm>
            <a:off x="0" y="1"/>
            <a:ext cx="5325035" cy="6858000"/>
          </a:xfrm>
          <a:prstGeom prst="rect">
            <a:avLst/>
          </a:prstGeom>
          <a:solidFill>
            <a:srgbClr val="7CADD3"/>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545759"/>
              </a:solidFill>
              <a:latin typeface="+mn-lt"/>
              <a:ea typeface="+mn-ea"/>
              <a:cs typeface="+mn-cs"/>
            </a:endParaRPr>
          </a:p>
        </p:txBody>
      </p:sp>
      <p:sp>
        <p:nvSpPr>
          <p:cNvPr id="2" name="Title 1"/>
          <p:cNvSpPr>
            <a:spLocks noGrp="1"/>
          </p:cNvSpPr>
          <p:nvPr>
            <p:ph type="title"/>
          </p:nvPr>
        </p:nvSpPr>
        <p:spPr>
          <a:xfrm>
            <a:off x="444601" y="451821"/>
            <a:ext cx="4493159" cy="568362"/>
          </a:xfrm>
        </p:spPr>
        <p:txBody>
          <a:bodyPr>
            <a:normAutofit/>
          </a:bodyPr>
          <a:lstStyle>
            <a:lvl1pPr algn="l">
              <a:defRPr sz="3600"/>
            </a:lvl1pPr>
          </a:lstStyle>
          <a:p>
            <a:r>
              <a:rPr lang="en-US"/>
              <a:t>Click to edit Master title style</a:t>
            </a:r>
            <a:endParaRPr lang="en-US" dirty="0"/>
          </a:p>
        </p:txBody>
      </p:sp>
      <p:sp>
        <p:nvSpPr>
          <p:cNvPr id="3" name="Content Placeholder 2"/>
          <p:cNvSpPr>
            <a:spLocks noGrp="1"/>
          </p:cNvSpPr>
          <p:nvPr>
            <p:ph idx="1"/>
          </p:nvPr>
        </p:nvSpPr>
        <p:spPr>
          <a:xfrm>
            <a:off x="457200" y="1861074"/>
            <a:ext cx="4480560" cy="4765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706042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Rectangle 8"/>
          <p:cNvSpPr/>
          <p:nvPr/>
        </p:nvSpPr>
        <p:spPr>
          <a:xfrm>
            <a:off x="0" y="0"/>
            <a:ext cx="9144000" cy="989704"/>
          </a:xfrm>
          <a:prstGeom prst="rect">
            <a:avLst/>
          </a:prstGeom>
          <a:solidFill>
            <a:srgbClr val="7CAD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595959"/>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75B2FB9-6FB6-490F-BF34-22C1412AC29B}" type="slidenum">
              <a:rPr lang="en-US" altLang="en-US" smtClean="0"/>
              <a:pPr>
                <a:defRPr/>
              </a:pPr>
              <a:t>‹#›</a:t>
            </a:fld>
            <a:endParaRPr lang="en-US" altLang="en-US" sz="1200" dirty="0"/>
          </a:p>
        </p:txBody>
      </p:sp>
    </p:spTree>
    <p:extLst>
      <p:ext uri="{BB962C8B-B14F-4D97-AF65-F5344CB8AC3E}">
        <p14:creationId xmlns:p14="http://schemas.microsoft.com/office/powerpoint/2010/main" val="10922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1B58862F-05CE-4380-8B04-8AB9AA877A09}" type="slidenum">
              <a:rPr lang="en-US" altLang="en-US"/>
              <a:pPr>
                <a:defRPr/>
              </a:pPr>
              <a:t>‹#›</a:t>
            </a:fld>
            <a:endParaRPr lang="en-US" alt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5335986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9144000" cy="989704"/>
          </a:xfrm>
          <a:prstGeom prst="rect">
            <a:avLst/>
          </a:prstGeom>
          <a:solidFill>
            <a:srgbClr val="7CAD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595959"/>
              </a:solidFill>
            </a:endParaRPr>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56DC913-E831-46FC-BD45-026803B8E475}" type="slidenum">
              <a:rPr lang="en-US" altLang="en-US" smtClean="0"/>
              <a:pPr>
                <a:defRPr/>
              </a:pPr>
              <a:t>‹#›</a:t>
            </a:fld>
            <a:endParaRPr lang="en-US" altLang="en-US" sz="1200" dirty="0"/>
          </a:p>
        </p:txBody>
      </p:sp>
    </p:spTree>
    <p:extLst>
      <p:ext uri="{BB962C8B-B14F-4D97-AF65-F5344CB8AC3E}">
        <p14:creationId xmlns:p14="http://schemas.microsoft.com/office/powerpoint/2010/main" val="17120719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9144000" cy="989704"/>
          </a:xfrm>
          <a:prstGeom prst="rect">
            <a:avLst/>
          </a:prstGeom>
          <a:solidFill>
            <a:srgbClr val="7CAD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595959"/>
              </a:solidFill>
            </a:endParaRPr>
          </a:p>
        </p:txBody>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4986EDB1-A0ED-45D8-9777-5240AAD96E78}" type="slidenum">
              <a:rPr lang="en-US" altLang="en-US" smtClean="0"/>
              <a:pPr>
                <a:defRPr/>
              </a:pPr>
              <a:t>‹#›</a:t>
            </a:fld>
            <a:endParaRPr lang="en-US" altLang="en-US" sz="1200" dirty="0"/>
          </a:p>
        </p:txBody>
      </p:sp>
    </p:spTree>
    <p:extLst>
      <p:ext uri="{BB962C8B-B14F-4D97-AF65-F5344CB8AC3E}">
        <p14:creationId xmlns:p14="http://schemas.microsoft.com/office/powerpoint/2010/main" val="38382516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B58862F-05CE-4380-8B04-8AB9AA877A09}" type="slidenum">
              <a:rPr lang="en-US" altLang="en-US" smtClean="0"/>
              <a:pPr>
                <a:defRPr/>
              </a:pPr>
              <a:t>‹#›</a:t>
            </a:fld>
            <a:endParaRPr lang="en-US" altLang="en-US" sz="1200" dirty="0"/>
          </a:p>
        </p:txBody>
      </p:sp>
    </p:spTree>
    <p:extLst>
      <p:ext uri="{BB962C8B-B14F-4D97-AF65-F5344CB8AC3E}">
        <p14:creationId xmlns:p14="http://schemas.microsoft.com/office/powerpoint/2010/main" val="2485460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86DDAFC-00AA-4BBB-A891-FBDFA9B8F20D}" type="slidenum">
              <a:rPr lang="en-US" altLang="en-US" smtClean="0"/>
              <a:pPr>
                <a:defRPr/>
              </a:pPr>
              <a:t>‹#›</a:t>
            </a:fld>
            <a:endParaRPr lang="en-US" altLang="en-US" sz="1200" dirty="0"/>
          </a:p>
        </p:txBody>
      </p:sp>
    </p:spTree>
    <p:extLst>
      <p:ext uri="{BB962C8B-B14F-4D97-AF65-F5344CB8AC3E}">
        <p14:creationId xmlns:p14="http://schemas.microsoft.com/office/powerpoint/2010/main" val="31378529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a:spLocks noChangeArrowheads="1"/>
          </p:cNvSpPr>
          <p:nvPr/>
        </p:nvSpPr>
        <p:spPr bwMode="auto">
          <a:xfrm>
            <a:off x="3575051" y="1"/>
            <a:ext cx="5568950" cy="6858000"/>
          </a:xfrm>
          <a:prstGeom prst="rect">
            <a:avLst/>
          </a:prstGeom>
          <a:solidFill>
            <a:srgbClr val="7CADD3"/>
          </a:solidFill>
          <a:ln>
            <a:noFill/>
          </a:ln>
          <a:effectLst>
            <a:outerShdw blurRad="400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545759"/>
              </a:solidFill>
              <a:latin typeface="+mn-lt"/>
              <a:ea typeface="+mn-ea"/>
              <a:cs typeface="+mn-cs"/>
            </a:endParaRPr>
          </a:p>
        </p:txBody>
      </p:sp>
      <p:sp>
        <p:nvSpPr>
          <p:cNvPr id="2" name="Title 1"/>
          <p:cNvSpPr>
            <a:spLocks noGrp="1"/>
          </p:cNvSpPr>
          <p:nvPr>
            <p:ph type="title"/>
          </p:nvPr>
        </p:nvSpPr>
        <p:spPr>
          <a:xfrm>
            <a:off x="457200" y="273050"/>
            <a:ext cx="3008313" cy="1162050"/>
          </a:xfrm>
        </p:spPr>
        <p:txBody>
          <a:bodyPr anchor="t" anchorCtr="0">
            <a:normAutofit/>
          </a:bodyPr>
          <a:lstStyle>
            <a:lvl1pPr algn="l">
              <a:defRPr sz="2800" b="1">
                <a:solidFill>
                  <a:srgbClr val="7CADD3"/>
                </a:solidFill>
              </a:defRPr>
            </a:lvl1pPr>
          </a:lstStyle>
          <a:p>
            <a:r>
              <a:rPr lang="en-US"/>
              <a:t>Click to edit Master title style</a:t>
            </a:r>
            <a:endParaRPr lang="en-US" dirty="0"/>
          </a:p>
        </p:txBody>
      </p:sp>
      <p:sp>
        <p:nvSpPr>
          <p:cNvPr id="3" name="Content Placeholder 2"/>
          <p:cNvSpPr>
            <a:spLocks noGrp="1"/>
          </p:cNvSpPr>
          <p:nvPr>
            <p:ph idx="1"/>
          </p:nvPr>
        </p:nvSpPr>
        <p:spPr>
          <a:xfrm>
            <a:off x="3894268" y="273050"/>
            <a:ext cx="4792532"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8F45287-14B7-4DD2-807F-586D53ED8E74}" type="slidenum">
              <a:rPr lang="en-US" altLang="en-US" smtClean="0"/>
              <a:pPr>
                <a:defRPr/>
              </a:pPr>
              <a:t>‹#›</a:t>
            </a:fld>
            <a:endParaRPr lang="en-US" altLang="en-US" sz="1200" dirty="0"/>
          </a:p>
        </p:txBody>
      </p:sp>
    </p:spTree>
    <p:extLst>
      <p:ext uri="{BB962C8B-B14F-4D97-AF65-F5344CB8AC3E}">
        <p14:creationId xmlns:p14="http://schemas.microsoft.com/office/powerpoint/2010/main" val="20946757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0AC11E0-F20E-4919-9C50-92D977A15E75}" type="slidenum">
              <a:rPr lang="en-US" altLang="en-US" smtClean="0"/>
              <a:pPr>
                <a:defRPr/>
              </a:pPr>
              <a:t>‹#›</a:t>
            </a:fld>
            <a:endParaRPr lang="en-US" altLang="en-US" sz="1200" dirty="0"/>
          </a:p>
        </p:txBody>
      </p:sp>
    </p:spTree>
    <p:extLst>
      <p:ext uri="{BB962C8B-B14F-4D97-AF65-F5344CB8AC3E}">
        <p14:creationId xmlns:p14="http://schemas.microsoft.com/office/powerpoint/2010/main" val="21853986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989704"/>
          </a:xfrm>
          <a:prstGeom prst="rect">
            <a:avLst/>
          </a:prstGeom>
          <a:solidFill>
            <a:srgbClr val="7CAD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595959"/>
              </a:solidFill>
            </a:endParaRPr>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ECE85FB-D30A-444F-B2D9-3A82476FCABA}" type="slidenum">
              <a:rPr lang="en-US" altLang="en-US" smtClean="0"/>
              <a:pPr>
                <a:defRPr/>
              </a:pPr>
              <a:t>‹#›</a:t>
            </a:fld>
            <a:endParaRPr lang="en-US" altLang="en-US" sz="1200" dirty="0"/>
          </a:p>
        </p:txBody>
      </p:sp>
    </p:spTree>
    <p:extLst>
      <p:ext uri="{BB962C8B-B14F-4D97-AF65-F5344CB8AC3E}">
        <p14:creationId xmlns:p14="http://schemas.microsoft.com/office/powerpoint/2010/main" val="13911837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8B7F2C-0EC4-004C-9347-38B1D2BC9ECB}" type="datetimeFigureOut">
              <a:rPr lang="en-US" smtClean="0"/>
              <a:t>8/30/2016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9262135-6778-44FC-A2D9-F3B472DC9383}" type="slidenum">
              <a:rPr lang="en-US" altLang="en-US" smtClean="0"/>
              <a:pPr>
                <a:defRPr/>
              </a:pPr>
              <a:t>‹#›</a:t>
            </a:fld>
            <a:endParaRPr lang="en-US" altLang="en-US" sz="1200" dirty="0"/>
          </a:p>
        </p:txBody>
      </p:sp>
    </p:spTree>
    <p:extLst>
      <p:ext uri="{BB962C8B-B14F-4D97-AF65-F5344CB8AC3E}">
        <p14:creationId xmlns:p14="http://schemas.microsoft.com/office/powerpoint/2010/main" val="125389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fld id="{775B2FB9-6FB6-490F-BF34-22C1412AC29B}" type="slidenum">
              <a:rPr lang="en-US" altLang="en-US"/>
              <a:pPr>
                <a:defRPr/>
              </a:pPr>
              <a:t>‹#›</a:t>
            </a:fld>
            <a:endParaRPr lang="en-US" alt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938716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sz="quarter" idx="10"/>
          </p:nvPr>
        </p:nvSpPr>
        <p:spPr>
          <a:ln/>
        </p:spPr>
        <p:txBody>
          <a:bodyPr/>
          <a:lstStyle>
            <a:lvl1pPr>
              <a:defRPr/>
            </a:lvl1pPr>
          </a:lstStyle>
          <a:p>
            <a:pPr>
              <a:defRPr/>
            </a:pPr>
            <a:fld id="{356DC913-E831-46FC-BD45-026803B8E475}" type="slidenum">
              <a:rPr lang="en-US" altLang="en-US"/>
              <a:pPr>
                <a:defRPr/>
              </a:pPr>
              <a:t>‹#›</a:t>
            </a:fld>
            <a:endParaRPr lang="en-US" altLang="en-US" sz="1200"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099965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sz="quarter" idx="10"/>
          </p:nvPr>
        </p:nvSpPr>
        <p:spPr>
          <a:ln/>
        </p:spPr>
        <p:txBody>
          <a:bodyPr/>
          <a:lstStyle>
            <a:lvl1pPr>
              <a:defRPr/>
            </a:lvl1pPr>
          </a:lstStyle>
          <a:p>
            <a:pPr>
              <a:defRPr/>
            </a:pPr>
            <a:fld id="{4986EDB1-A0ED-45D8-9777-5240AAD96E78}" type="slidenum">
              <a:rPr lang="en-US" altLang="en-US"/>
              <a:pPr>
                <a:defRPr/>
              </a:pPr>
              <a:t>‹#›</a:t>
            </a:fld>
            <a:endParaRPr lang="en-US" altLang="en-US" sz="1200"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750561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586DDAFC-00AA-4BBB-A891-FBDFA9B8F20D}" type="slidenum">
              <a:rPr lang="en-US" altLang="en-US"/>
              <a:pPr>
                <a:defRPr/>
              </a:pPr>
              <a:t>‹#›</a:t>
            </a:fld>
            <a:endParaRPr lang="en-US" altLang="en-US" sz="1200"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61041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88F45287-14B7-4DD2-807F-586D53ED8E74}" type="slidenum">
              <a:rPr lang="en-US" altLang="en-US"/>
              <a:pPr>
                <a:defRPr/>
              </a:pPr>
              <a:t>‹#›</a:t>
            </a:fld>
            <a:endParaRPr lang="en-US" alt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882534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D0AC11E0-F20E-4919-9C50-92D977A15E75}" type="slidenum">
              <a:rPr lang="en-US" altLang="en-US"/>
              <a:pPr>
                <a:defRPr/>
              </a:pPr>
              <a:t>‹#›</a:t>
            </a:fld>
            <a:endParaRPr lang="en-US" alt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8305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6"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dirty="0"/>
          </a:p>
        </p:txBody>
      </p:sp>
      <p:sp>
        <p:nvSpPr>
          <p:cNvPr id="1027" name="Rectangle 3"/>
          <p:cNvSpPr>
            <a:spLocks noGrp="1" noChangeArrowheads="1"/>
          </p:cNvSpPr>
          <p:nvPr>
            <p:ph type="title"/>
          </p:nvPr>
        </p:nvSpPr>
        <p:spPr bwMode="auto">
          <a:xfrm>
            <a:off x="923925" y="274638"/>
            <a:ext cx="77628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923925" y="1600200"/>
            <a:ext cx="77628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7" name="Rectangle 5"/>
          <p:cNvSpPr>
            <a:spLocks noGrp="1" noChangeArrowheads="1"/>
          </p:cNvSpPr>
          <p:nvPr>
            <p:ph type="sldNum" sz="quarter" idx="4"/>
          </p:nvPr>
        </p:nvSpPr>
        <p:spPr bwMode="auto">
          <a:xfrm>
            <a:off x="228600" y="6124575"/>
            <a:ext cx="106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smtClean="0">
                <a:solidFill>
                  <a:srgbClr val="969696"/>
                </a:solidFill>
              </a:defRPr>
            </a:lvl1pPr>
          </a:lstStyle>
          <a:p>
            <a:pPr>
              <a:defRPr/>
            </a:pPr>
            <a:fld id="{DFF59DDA-1EFD-4042-B53F-80A99914CE2E}" type="slidenum">
              <a:rPr lang="en-US" altLang="en-US"/>
              <a:pPr>
                <a:defRPr/>
              </a:pPr>
              <a:t>‹#›</a:t>
            </a:fld>
            <a:endParaRPr lang="en-US" altLang="en-US" sz="1200" dirty="0"/>
          </a:p>
        </p:txBody>
      </p:sp>
      <p:sp>
        <p:nvSpPr>
          <p:cNvPr id="1030" name="Line 6"/>
          <p:cNvSpPr>
            <a:spLocks noChangeShapeType="1"/>
          </p:cNvSpPr>
          <p:nvPr/>
        </p:nvSpPr>
        <p:spPr bwMode="auto">
          <a:xfrm>
            <a:off x="1270000" y="6477000"/>
            <a:ext cx="7569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79" name="Rectangle 7"/>
          <p:cNvSpPr>
            <a:spLocks noGrp="1" noChangeArrowheads="1"/>
          </p:cNvSpPr>
          <p:nvPr>
            <p:ph type="ftr" sz="quarter" idx="3"/>
          </p:nvPr>
        </p:nvSpPr>
        <p:spPr bwMode="auto">
          <a:xfrm>
            <a:off x="685800" y="6096000"/>
            <a:ext cx="4191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1">
                <a:solidFill>
                  <a:srgbClr val="969696"/>
                </a:solidFill>
                <a:latin typeface="Arial" charset="0"/>
              </a:defRPr>
            </a:lvl1pPr>
          </a:lstStyle>
          <a:p>
            <a:pPr>
              <a:defRPr/>
            </a:pPr>
            <a:endParaRPr lang="en-US" dirty="0"/>
          </a:p>
        </p:txBody>
      </p:sp>
      <p:pic>
        <p:nvPicPr>
          <p:cNvPr id="1032" name="Picture 8" descr="Vertical_RGB_6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80188" y="5829300"/>
            <a:ext cx="111601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logo_200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50200" y="5829300"/>
            <a:ext cx="965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5661" r:id="rId1"/>
    <p:sldLayoutId id="2147485640" r:id="rId2"/>
    <p:sldLayoutId id="2147485641" r:id="rId3"/>
    <p:sldLayoutId id="2147485642" r:id="rId4"/>
    <p:sldLayoutId id="2147485643" r:id="rId5"/>
    <p:sldLayoutId id="2147485644" r:id="rId6"/>
    <p:sldLayoutId id="2147485645" r:id="rId7"/>
    <p:sldLayoutId id="2147485646" r:id="rId8"/>
    <p:sldLayoutId id="2147485647" r:id="rId9"/>
    <p:sldLayoutId id="2147485648" r:id="rId10"/>
    <p:sldLayoutId id="2147485649"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anose="05000000000000000000"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650" r:id="rId1"/>
    <p:sldLayoutId id="2147485651" r:id="rId2"/>
    <p:sldLayoutId id="2147485652" r:id="rId3"/>
    <p:sldLayoutId id="2147485653" r:id="rId4"/>
    <p:sldLayoutId id="2147485654" r:id="rId5"/>
    <p:sldLayoutId id="2147485655" r:id="rId6"/>
    <p:sldLayoutId id="2147485656" r:id="rId7"/>
    <p:sldLayoutId id="2147485657" r:id="rId8"/>
    <p:sldLayoutId id="2147485658" r:id="rId9"/>
    <p:sldLayoutId id="2147485659" r:id="rId10"/>
    <p:sldLayoutId id="2147485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9849"/>
            <a:ext cx="8229600" cy="84985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B7F2C-0EC4-004C-9347-38B1D2BC9ECB}" type="datetimeFigureOut">
              <a:rPr lang="en-US" smtClean="0"/>
              <a:t>8/30/2016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FF59DDA-1EFD-4042-B53F-80A99914CE2E}" type="slidenum">
              <a:rPr lang="en-US" altLang="en-US" smtClean="0"/>
              <a:pPr>
                <a:defRPr/>
              </a:pPr>
              <a:t>‹#›</a:t>
            </a:fld>
            <a:endParaRPr lang="en-US" altLang="en-US" sz="1200" dirty="0"/>
          </a:p>
        </p:txBody>
      </p:sp>
    </p:spTree>
    <p:extLst>
      <p:ext uri="{BB962C8B-B14F-4D97-AF65-F5344CB8AC3E}">
        <p14:creationId xmlns:p14="http://schemas.microsoft.com/office/powerpoint/2010/main" val="955101267"/>
      </p:ext>
    </p:extLst>
  </p:cSld>
  <p:clrMap bg1="lt1" tx1="dk1" bg2="lt2" tx2="dk2" accent1="accent1" accent2="accent2" accent3="accent3" accent4="accent4" accent5="accent5" accent6="accent6" hlink="hlink" folHlink="folHlink"/>
  <p:sldLayoutIdLst>
    <p:sldLayoutId id="2147485663" r:id="rId1"/>
    <p:sldLayoutId id="2147485664" r:id="rId2"/>
    <p:sldLayoutId id="2147485665" r:id="rId3"/>
    <p:sldLayoutId id="2147485666" r:id="rId4"/>
    <p:sldLayoutId id="2147485667" r:id="rId5"/>
    <p:sldLayoutId id="2147485668" r:id="rId6"/>
    <p:sldLayoutId id="2147485669" r:id="rId7"/>
    <p:sldLayoutId id="2147485670" r:id="rId8"/>
    <p:sldLayoutId id="2147485671" r:id="rId9"/>
    <p:sldLayoutId id="2147485672" r:id="rId10"/>
    <p:sldLayoutId id="2147485673" r:id="rId11"/>
    <p:sldLayoutId id="2147485674" r:id="rId12"/>
    <p:sldLayoutId id="2147485675" r:id="rId13"/>
    <p:sldLayoutId id="2147485676" r:id="rId14"/>
    <p:sldLayoutId id="2147485677" r:id="rId15"/>
  </p:sldLayoutIdLst>
  <p:txStyles>
    <p:titleStyle>
      <a:lvl1pPr algn="ctr" defTabSz="457200" rtl="0" eaLnBrk="1" latinLnBrk="0" hangingPunct="1">
        <a:spcBef>
          <a:spcPct val="0"/>
        </a:spcBef>
        <a:buNone/>
        <a:defRPr sz="4400" b="1" kern="1200">
          <a:solidFill>
            <a:schemeClr val="bg1"/>
          </a:solidFill>
          <a:latin typeface="Century Gothic" panose="020B0502020202020204"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545759"/>
          </a:solidFill>
          <a:latin typeface="Century Gothic" panose="020B0502020202020204" pitchFamily="34" charset="0"/>
          <a:ea typeface="+mn-ea"/>
          <a:cs typeface="+mn-cs"/>
        </a:defRPr>
      </a:lvl1pPr>
      <a:lvl2pPr marL="742950" indent="-285750" algn="l" defTabSz="457200" rtl="0" eaLnBrk="1" latinLnBrk="0" hangingPunct="1">
        <a:spcBef>
          <a:spcPct val="20000"/>
        </a:spcBef>
        <a:buFont typeface="Arial"/>
        <a:buChar char="–"/>
        <a:defRPr sz="2800" kern="1200">
          <a:solidFill>
            <a:srgbClr val="545759"/>
          </a:solidFill>
          <a:latin typeface="Century Gothic" panose="020B0502020202020204" pitchFamily="34" charset="0"/>
          <a:ea typeface="+mn-ea"/>
          <a:cs typeface="+mn-cs"/>
        </a:defRPr>
      </a:lvl2pPr>
      <a:lvl3pPr marL="1143000" indent="-228600" algn="l" defTabSz="457200" rtl="0" eaLnBrk="1" latinLnBrk="0" hangingPunct="1">
        <a:spcBef>
          <a:spcPct val="20000"/>
        </a:spcBef>
        <a:buFont typeface="Arial"/>
        <a:buChar char="•"/>
        <a:defRPr sz="2400" kern="1200">
          <a:solidFill>
            <a:srgbClr val="545759"/>
          </a:solidFill>
          <a:latin typeface="Century Gothic" panose="020B0502020202020204" pitchFamily="34" charset="0"/>
          <a:ea typeface="+mn-ea"/>
          <a:cs typeface="+mn-cs"/>
        </a:defRPr>
      </a:lvl3pPr>
      <a:lvl4pPr marL="1600200" indent="-228600" algn="l" defTabSz="457200" rtl="0" eaLnBrk="1" latinLnBrk="0" hangingPunct="1">
        <a:spcBef>
          <a:spcPct val="20000"/>
        </a:spcBef>
        <a:buFont typeface="Arial"/>
        <a:buChar char="–"/>
        <a:defRPr sz="2000" kern="1200">
          <a:solidFill>
            <a:srgbClr val="545759"/>
          </a:solidFill>
          <a:latin typeface="Century Gothic" panose="020B0502020202020204" pitchFamily="34" charset="0"/>
          <a:ea typeface="+mn-ea"/>
          <a:cs typeface="+mn-cs"/>
        </a:defRPr>
      </a:lvl4pPr>
      <a:lvl5pPr marL="2057400" indent="-228600" algn="l" defTabSz="457200" rtl="0" eaLnBrk="1" latinLnBrk="0" hangingPunct="1">
        <a:spcBef>
          <a:spcPct val="20000"/>
        </a:spcBef>
        <a:buFont typeface="Arial"/>
        <a:buChar char="»"/>
        <a:defRPr sz="2000" kern="1200">
          <a:solidFill>
            <a:srgbClr val="545759"/>
          </a:solidFill>
          <a:latin typeface="Century Gothic" panose="020B0502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4.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hyperlink" Target="http://www.cpc.unc.edu/measure/resources/training/materials/data-demand-use-concepts-tools/data-demand-and-use-3-day-training-materials.html" TargetMode="External"/><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8.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sp>
        <p:nvSpPr>
          <p:cNvPr id="4098" name="Title 1"/>
          <p:cNvSpPr>
            <a:spLocks noGrp="1"/>
          </p:cNvSpPr>
          <p:nvPr>
            <p:ph type="ctrTitle"/>
          </p:nvPr>
        </p:nvSpPr>
        <p:spPr>
          <a:xfrm>
            <a:off x="346646" y="1820357"/>
            <a:ext cx="4098663" cy="1470025"/>
          </a:xfrm>
        </p:spPr>
        <p:txBody>
          <a:bodyPr>
            <a:normAutofit/>
          </a:bodyPr>
          <a:lstStyle/>
          <a:p>
            <a:r>
              <a:rPr lang="en-US" altLang="en-US" dirty="0" smtClean="0"/>
              <a:t>Data </a:t>
            </a:r>
            <a:r>
              <a:rPr lang="en-US" altLang="en-US" dirty="0"/>
              <a:t>analysis key concepts &amp; mHero</a:t>
            </a:r>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198" y="5527539"/>
            <a:ext cx="2207780" cy="7440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94969" y="5337525"/>
            <a:ext cx="1876687" cy="112410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a:t>Calculating ratios</a:t>
            </a:r>
          </a:p>
        </p:txBody>
      </p:sp>
      <p:sp>
        <p:nvSpPr>
          <p:cNvPr id="3" name="Content Placeholder 2"/>
          <p:cNvSpPr>
            <a:spLocks noGrp="1"/>
          </p:cNvSpPr>
          <p:nvPr>
            <p:ph idx="1"/>
          </p:nvPr>
        </p:nvSpPr>
        <p:spPr/>
        <p:txBody>
          <a:bodyPr/>
          <a:lstStyle/>
          <a:p>
            <a:r>
              <a:rPr lang="en-US" altLang="en-US" dirty="0"/>
              <a:t>In Kwakaba district, there are 160 nurses and 40 clinics</a:t>
            </a:r>
          </a:p>
          <a:p>
            <a:r>
              <a:rPr lang="en-US" altLang="en-US" dirty="0"/>
              <a:t>What is the nurse-to-clinic ratio?</a:t>
            </a:r>
          </a:p>
          <a:p>
            <a:pPr marL="1371600" lvl="3" indent="0">
              <a:buFont typeface="Wingdings" panose="05000000000000000000" pitchFamily="2" charset="2"/>
              <a:buNone/>
            </a:pPr>
            <a:r>
              <a:rPr lang="en-US" altLang="en-US" u="sng" dirty="0"/>
              <a:t>160</a:t>
            </a:r>
          </a:p>
          <a:p>
            <a:pPr marL="1371600" lvl="3" indent="0">
              <a:buFont typeface="Wingdings" panose="05000000000000000000" pitchFamily="2" charset="2"/>
              <a:buNone/>
            </a:pPr>
            <a:r>
              <a:rPr lang="en-US" altLang="en-US" dirty="0"/>
              <a:t>40</a:t>
            </a:r>
          </a:p>
          <a:p>
            <a:pPr marL="1371600" lvl="3" indent="0">
              <a:buFont typeface="Wingdings" panose="05000000000000000000" pitchFamily="2" charset="2"/>
              <a:buNone/>
            </a:pPr>
            <a:endParaRPr lang="en-US" altLang="en-US" dirty="0"/>
          </a:p>
          <a:p>
            <a:pPr marL="1371600" lvl="3" indent="0">
              <a:buFont typeface="Wingdings" panose="05000000000000000000" pitchFamily="2" charset="2"/>
              <a:buNone/>
            </a:pPr>
            <a:r>
              <a:rPr lang="en-US" altLang="en-US" sz="3000" dirty="0"/>
              <a:t>4:1 or 4 nurses to 1 clinic</a:t>
            </a:r>
          </a:p>
        </p:txBody>
      </p:sp>
      <p:sp>
        <p:nvSpPr>
          <p:cNvPr id="4" name="TextBox 8"/>
          <p:cNvSpPr txBox="1">
            <a:spLocks noChangeArrowheads="1"/>
          </p:cNvSpPr>
          <p:nvPr/>
        </p:nvSpPr>
        <p:spPr bwMode="auto">
          <a:xfrm>
            <a:off x="3006725" y="3282950"/>
            <a:ext cx="28432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9pPr>
          </a:lstStyle>
          <a:p>
            <a:pPr eaLnBrk="1" hangingPunct="1">
              <a:spcBef>
                <a:spcPct val="0"/>
              </a:spcBef>
              <a:spcAft>
                <a:spcPct val="0"/>
              </a:spcAft>
              <a:buClrTx/>
              <a:buFontTx/>
              <a:buNone/>
            </a:pPr>
            <a:r>
              <a:rPr lang="en-US" altLang="en-US" dirty="0"/>
              <a:t> = 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a:t>Proportion</a:t>
            </a:r>
          </a:p>
        </p:txBody>
      </p:sp>
      <p:sp>
        <p:nvSpPr>
          <p:cNvPr id="27651" name="Content Placeholder 2"/>
          <p:cNvSpPr>
            <a:spLocks noGrp="1"/>
          </p:cNvSpPr>
          <p:nvPr>
            <p:ph idx="1"/>
          </p:nvPr>
        </p:nvSpPr>
        <p:spPr>
          <a:xfrm>
            <a:off x="457200" y="1427163"/>
            <a:ext cx="8524875" cy="3897312"/>
          </a:xfrm>
        </p:spPr>
        <p:txBody>
          <a:bodyPr>
            <a:normAutofit fontScale="92500" lnSpcReduction="20000"/>
          </a:bodyPr>
          <a:lstStyle/>
          <a:p>
            <a:r>
              <a:rPr lang="en-US" altLang="en-US" dirty="0"/>
              <a:t>A ratio in which all individuals in the numerator are also in the denominator.</a:t>
            </a:r>
          </a:p>
          <a:p>
            <a:r>
              <a:rPr lang="en-US" altLang="en-US" dirty="0"/>
              <a:t>Used to compare part of the whole, such as proportion of all clients who are less than 15 years old.</a:t>
            </a:r>
          </a:p>
          <a:p>
            <a:r>
              <a:rPr lang="en-US" altLang="en-US" dirty="0"/>
              <a:t>Example:  If 20 of 100 clients on treatment are less than 15 years of age, what is the proportion of young clients in the clinic?</a:t>
            </a:r>
          </a:p>
          <a:p>
            <a:r>
              <a:rPr lang="en-US" altLang="en-US" dirty="0"/>
              <a:t>20/100 = 1/5 or 0.2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Calculating proportions</a:t>
            </a:r>
          </a:p>
        </p:txBody>
      </p:sp>
      <p:sp>
        <p:nvSpPr>
          <p:cNvPr id="3" name="Content Placeholder 2"/>
          <p:cNvSpPr>
            <a:spLocks noGrp="1"/>
          </p:cNvSpPr>
          <p:nvPr>
            <p:ph idx="1"/>
          </p:nvPr>
        </p:nvSpPr>
        <p:spPr/>
        <p:txBody>
          <a:bodyPr/>
          <a:lstStyle/>
          <a:p>
            <a:r>
              <a:rPr lang="en-US" altLang="en-US" dirty="0"/>
              <a:t>Example: If a clinic has 12 female clients and 8 male clients, then what is the proportion of male clients? </a:t>
            </a:r>
          </a:p>
          <a:p>
            <a:r>
              <a:rPr lang="en-US" altLang="en-US" dirty="0"/>
              <a:t>8 male clients (numerator)</a:t>
            </a:r>
          </a:p>
          <a:p>
            <a:r>
              <a:rPr lang="en-US" altLang="en-US" dirty="0"/>
              <a:t>12+8 = 20 (denominator)</a:t>
            </a:r>
          </a:p>
          <a:p>
            <a:r>
              <a:rPr lang="en-US" altLang="en-US" dirty="0"/>
              <a:t>8/20 </a:t>
            </a:r>
          </a:p>
          <a:p>
            <a:r>
              <a:rPr lang="en-US" altLang="en-US" dirty="0"/>
              <a:t>Reduce this fraction by 4: 2/5 of clients are male </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dirty="0"/>
              <a:t>Percentage</a:t>
            </a:r>
          </a:p>
        </p:txBody>
      </p:sp>
      <p:sp>
        <p:nvSpPr>
          <p:cNvPr id="31747" name="Content Placeholder 2"/>
          <p:cNvSpPr>
            <a:spLocks noGrp="1"/>
          </p:cNvSpPr>
          <p:nvPr>
            <p:ph idx="1"/>
          </p:nvPr>
        </p:nvSpPr>
        <p:spPr/>
        <p:txBody>
          <a:bodyPr>
            <a:normAutofit fontScale="85000" lnSpcReduction="20000"/>
          </a:bodyPr>
          <a:lstStyle/>
          <a:p>
            <a:pPr eaLnBrk="1" hangingPunct="1"/>
            <a:r>
              <a:rPr lang="en-US" altLang="en-US" dirty="0"/>
              <a:t>A way to express a proportion (proportion is multiplied by 100)</a:t>
            </a:r>
          </a:p>
          <a:p>
            <a:pPr eaLnBrk="1" hangingPunct="1"/>
            <a:r>
              <a:rPr lang="en-US" altLang="en-US" dirty="0"/>
              <a:t>Expresses a number in relation to the whole</a:t>
            </a:r>
          </a:p>
          <a:p>
            <a:pPr eaLnBrk="1" hangingPunct="1"/>
            <a:r>
              <a:rPr lang="en-US" altLang="en-US" dirty="0"/>
              <a:t>Example: Males comprise 2/5 of the clients, or 40% of the clients are male (0.40 x 100)</a:t>
            </a:r>
          </a:p>
          <a:p>
            <a:pPr eaLnBrk="1" hangingPunct="1"/>
            <a:r>
              <a:rPr lang="en-US" altLang="en-US" dirty="0"/>
              <a:t>Allows us to express a quantity relative to another quantity. </a:t>
            </a:r>
          </a:p>
          <a:p>
            <a:pPr eaLnBrk="1" hangingPunct="1"/>
            <a:r>
              <a:rPr lang="en-US" altLang="en-US" dirty="0"/>
              <a:t>Can compare different groups, facilities, countries that may have different denominators</a:t>
            </a:r>
          </a:p>
          <a:p>
            <a:pPr lvl="1"/>
            <a:r>
              <a:rPr lang="en-US" altLang="en-US" dirty="0"/>
              <a:t>Example: 40% of clients in Facility A are male in comparison with 50% of clients in Facility B</a:t>
            </a:r>
          </a:p>
          <a:p>
            <a:pPr eaLnBrk="1" hangingPunct="1"/>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Rate</a:t>
            </a:r>
          </a:p>
        </p:txBody>
      </p:sp>
      <p:sp>
        <p:nvSpPr>
          <p:cNvPr id="33795" name="Content Placeholder 2"/>
          <p:cNvSpPr>
            <a:spLocks noGrp="1"/>
          </p:cNvSpPr>
          <p:nvPr>
            <p:ph idx="1"/>
          </p:nvPr>
        </p:nvSpPr>
        <p:spPr>
          <a:xfrm>
            <a:off x="919163" y="1411288"/>
            <a:ext cx="7762875" cy="3962400"/>
          </a:xfrm>
        </p:spPr>
        <p:txBody>
          <a:bodyPr>
            <a:normAutofit fontScale="92500" lnSpcReduction="10000"/>
          </a:bodyPr>
          <a:lstStyle/>
          <a:p>
            <a:r>
              <a:rPr lang="en-US" altLang="en-US" dirty="0"/>
              <a:t>Measured with respect to another measured quantity during the same time period</a:t>
            </a:r>
          </a:p>
          <a:p>
            <a:r>
              <a:rPr lang="en-US" altLang="en-US" dirty="0"/>
              <a:t>Used to express the frequency of specific events in a certain time period (fertility rate, mortality rate)</a:t>
            </a:r>
          </a:p>
          <a:p>
            <a:pPr lvl="1"/>
            <a:r>
              <a:rPr lang="en-US" altLang="en-US" dirty="0"/>
              <a:t>Numerator and denominator must be from same time period</a:t>
            </a:r>
          </a:p>
          <a:p>
            <a:pPr lvl="1"/>
            <a:r>
              <a:rPr lang="en-US" altLang="en-US" dirty="0"/>
              <a:t>Often expressed as a ratio (per 1,000)</a:t>
            </a:r>
          </a:p>
        </p:txBody>
      </p:sp>
      <p:sp>
        <p:nvSpPr>
          <p:cNvPr id="33796" name="Rectangle 4"/>
          <p:cNvSpPr>
            <a:spLocks noChangeArrowheads="1"/>
          </p:cNvSpPr>
          <p:nvPr/>
        </p:nvSpPr>
        <p:spPr bwMode="auto">
          <a:xfrm>
            <a:off x="228600" y="6019800"/>
            <a:ext cx="457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9pPr>
          </a:lstStyle>
          <a:p>
            <a:pPr eaLnBrk="1" hangingPunct="1">
              <a:spcBef>
                <a:spcPct val="0"/>
              </a:spcBef>
              <a:spcAft>
                <a:spcPct val="0"/>
              </a:spcAft>
              <a:buClrTx/>
              <a:buFontTx/>
              <a:buNone/>
            </a:pPr>
            <a:r>
              <a:rPr lang="en-US" altLang="en-US" sz="1400" i="1" dirty="0"/>
              <a:t>Source:</a:t>
            </a:r>
            <a:r>
              <a:rPr lang="en-US" altLang="en-US" sz="1400" dirty="0"/>
              <a:t> U.S. Census Bureau, International Database.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a:t>Infant Mortality Rate</a:t>
            </a:r>
          </a:p>
        </p:txBody>
      </p:sp>
      <p:sp>
        <p:nvSpPr>
          <p:cNvPr id="17411" name="Content Placeholder 2"/>
          <p:cNvSpPr>
            <a:spLocks noGrp="1"/>
          </p:cNvSpPr>
          <p:nvPr>
            <p:ph idx="1"/>
          </p:nvPr>
        </p:nvSpPr>
        <p:spPr/>
        <p:txBody>
          <a:bodyPr/>
          <a:lstStyle/>
          <a:p>
            <a:pPr marL="0" indent="0" eaLnBrk="1" fontAlgn="auto" hangingPunct="1">
              <a:spcAft>
                <a:spcPts val="0"/>
              </a:spcAft>
              <a:buNone/>
              <a:defRPr/>
            </a:pPr>
            <a:r>
              <a:rPr lang="en-US" dirty="0"/>
              <a:t>Calculation </a:t>
            </a:r>
          </a:p>
          <a:p>
            <a:pPr eaLnBrk="1" fontAlgn="auto" hangingPunct="1">
              <a:spcAft>
                <a:spcPts val="0"/>
              </a:spcAft>
              <a:buFont typeface="Arial" pitchFamily="34" charset="0"/>
              <a:buChar char="•"/>
              <a:defRPr/>
            </a:pPr>
            <a:r>
              <a:rPr lang="en-US" dirty="0"/>
              <a:t># of deaths ÷ population at risk in same time period x 1,000</a:t>
            </a:r>
          </a:p>
          <a:p>
            <a:pPr eaLnBrk="1" fontAlgn="auto" hangingPunct="1">
              <a:spcAft>
                <a:spcPts val="0"/>
              </a:spcAft>
              <a:buFont typeface="Arial" pitchFamily="34" charset="0"/>
              <a:buChar char="•"/>
              <a:defRPr/>
            </a:pPr>
            <a:r>
              <a:rPr lang="en-US" dirty="0"/>
              <a:t>Example – 75 infants (less than one year of age) died out of 4,000 infants born that year</a:t>
            </a:r>
          </a:p>
          <a:p>
            <a:pPr eaLnBrk="1" fontAlgn="auto" hangingPunct="1">
              <a:spcAft>
                <a:spcPts val="0"/>
              </a:spcAft>
              <a:buFont typeface="Arial" pitchFamily="34" charset="0"/>
              <a:buChar char="•"/>
              <a:defRPr/>
            </a:pPr>
            <a:r>
              <a:rPr lang="en-US" dirty="0"/>
              <a:t>75/4,000 = .0187 x 1,000 = 18.7 </a:t>
            </a:r>
          </a:p>
          <a:p>
            <a:pPr marL="0" indent="0" eaLnBrk="1" fontAlgn="auto" hangingPunct="1">
              <a:spcAft>
                <a:spcPts val="0"/>
              </a:spcAft>
              <a:buFont typeface="Wingdings" panose="05000000000000000000" pitchFamily="2" charset="2"/>
              <a:buNone/>
              <a:defRPr/>
            </a:pPr>
            <a:r>
              <a:rPr lang="en-US" i="1" dirty="0"/>
              <a:t>19 infants died per 1,000 live births</a:t>
            </a:r>
          </a:p>
          <a:p>
            <a:pPr eaLnBrk="1" fontAlgn="auto" hangingPunct="1">
              <a:spcAft>
                <a:spcPts val="0"/>
              </a:spcAft>
              <a:buFont typeface="Arial" pitchFamily="34" charset="0"/>
              <a:buChar char="•"/>
              <a:defRPr/>
            </a:pPr>
            <a:endParaRPr lang="en-US" dirty="0"/>
          </a:p>
          <a:p>
            <a:pP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a:t>Calculating mortality rate</a:t>
            </a:r>
          </a:p>
        </p:txBody>
      </p:sp>
      <p:sp>
        <p:nvSpPr>
          <p:cNvPr id="46083" name="Content Placeholder 2"/>
          <p:cNvSpPr>
            <a:spLocks noGrp="1"/>
          </p:cNvSpPr>
          <p:nvPr>
            <p:ph idx="1"/>
          </p:nvPr>
        </p:nvSpPr>
        <p:spPr/>
        <p:txBody>
          <a:bodyPr/>
          <a:lstStyle/>
          <a:p>
            <a:pPr>
              <a:buFont typeface="Arial" panose="020B0604020202020204" pitchFamily="34" charset="0"/>
              <a:buNone/>
            </a:pPr>
            <a:r>
              <a:rPr lang="en-US" altLang="en-US" dirty="0"/>
              <a:t>In 2009, Mondello clinic had 31,155 patients on ART. During that same time period, 1,536 ART clients died.</a:t>
            </a:r>
            <a:endParaRPr lang="en-US" altLang="en-US" u="sng" dirty="0"/>
          </a:p>
          <a:p>
            <a:pPr>
              <a:buFont typeface="Arial" panose="020B0604020202020204" pitchFamily="34" charset="0"/>
              <a:buNone/>
            </a:pPr>
            <a:endParaRPr lang="en-US" altLang="en-US" u="sng" dirty="0"/>
          </a:p>
          <a:p>
            <a:pPr>
              <a:buFont typeface="Arial" panose="020B0604020202020204" pitchFamily="34" charset="0"/>
              <a:buNone/>
            </a:pPr>
            <a:r>
              <a:rPr lang="en-US" altLang="en-US" u="sng" dirty="0"/>
              <a:t>1,536</a:t>
            </a:r>
            <a:r>
              <a:rPr lang="en-US" altLang="en-US" dirty="0"/>
              <a:t>        </a:t>
            </a:r>
            <a:r>
              <a:rPr lang="en-US" altLang="en-US" u="sng" dirty="0"/>
              <a:t> </a:t>
            </a:r>
          </a:p>
          <a:p>
            <a:pPr>
              <a:buFont typeface="Arial" panose="020B0604020202020204" pitchFamily="34" charset="0"/>
              <a:buNone/>
            </a:pPr>
            <a:r>
              <a:rPr lang="en-US" altLang="en-US" dirty="0"/>
              <a:t>31,155      </a:t>
            </a:r>
          </a:p>
        </p:txBody>
      </p:sp>
      <p:sp>
        <p:nvSpPr>
          <p:cNvPr id="5" name="TextBox 4"/>
          <p:cNvSpPr txBox="1"/>
          <p:nvPr/>
        </p:nvSpPr>
        <p:spPr>
          <a:xfrm>
            <a:off x="1876425" y="3976688"/>
            <a:ext cx="685800" cy="584200"/>
          </a:xfrm>
          <a:prstGeom prst="rect">
            <a:avLst/>
          </a:prstGeom>
          <a:noFill/>
        </p:spPr>
        <p:txBody>
          <a:bodyPr>
            <a:spAutoFit/>
          </a:bodyPr>
          <a:lstStyle/>
          <a:p>
            <a:pPr eaLnBrk="1" hangingPunct="1">
              <a:defRPr/>
            </a:pPr>
            <a:r>
              <a:rPr lang="en-US" sz="3200" dirty="0">
                <a:latin typeface="+mn-lt"/>
              </a:rPr>
              <a:t>=</a:t>
            </a:r>
          </a:p>
        </p:txBody>
      </p:sp>
      <p:sp>
        <p:nvSpPr>
          <p:cNvPr id="6" name="TextBox 5"/>
          <p:cNvSpPr txBox="1"/>
          <p:nvPr/>
        </p:nvSpPr>
        <p:spPr>
          <a:xfrm>
            <a:off x="5434013" y="3629025"/>
            <a:ext cx="3352800" cy="1384995"/>
          </a:xfrm>
          <a:prstGeom prst="rect">
            <a:avLst/>
          </a:prstGeom>
          <a:noFill/>
        </p:spPr>
        <p:txBody>
          <a:bodyPr>
            <a:spAutoFit/>
          </a:bodyPr>
          <a:lstStyle/>
          <a:p>
            <a:pPr eaLnBrk="1" hangingPunct="1">
              <a:defRPr/>
            </a:pPr>
            <a:r>
              <a:rPr lang="en-US" sz="2800" i="1" dirty="0">
                <a:latin typeface="+mn-lt"/>
              </a:rPr>
              <a:t>49 clients died per 1,000 clients on ART</a:t>
            </a:r>
            <a:r>
              <a:rPr lang="en-US" i="1" dirty="0"/>
              <a:t>. This is the mortality rate. </a:t>
            </a:r>
            <a:endParaRPr lang="en-US" sz="2800" i="1" dirty="0">
              <a:latin typeface="+mn-lt"/>
            </a:endParaRPr>
          </a:p>
        </p:txBody>
      </p:sp>
      <p:sp>
        <p:nvSpPr>
          <p:cNvPr id="46086" name="TextBox 6"/>
          <p:cNvSpPr txBox="1">
            <a:spLocks noChangeArrowheads="1"/>
          </p:cNvSpPr>
          <p:nvPr/>
        </p:nvSpPr>
        <p:spPr bwMode="auto">
          <a:xfrm>
            <a:off x="2219325" y="4022725"/>
            <a:ext cx="28432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9pPr>
          </a:lstStyle>
          <a:p>
            <a:pPr eaLnBrk="1" hangingPunct="1">
              <a:spcBef>
                <a:spcPct val="0"/>
              </a:spcBef>
              <a:spcAft>
                <a:spcPct val="0"/>
              </a:spcAft>
              <a:buClrTx/>
              <a:buFontTx/>
              <a:buNone/>
            </a:pPr>
            <a:r>
              <a:rPr lang="en-US" altLang="en-US" dirty="0"/>
              <a:t>.049 x 1,000 = 49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083">
                                            <p:txEl>
                                              <p:pRg st="3" end="3"/>
                                            </p:txEl>
                                          </p:spTgt>
                                        </p:tgtEl>
                                        <p:attrNameLst>
                                          <p:attrName>style.visibility</p:attrName>
                                        </p:attrNameLst>
                                      </p:cBhvr>
                                      <p:to>
                                        <p:strVal val="visible"/>
                                      </p:to>
                                    </p:set>
                                  </p:childTnLst>
                                </p:cTn>
                              </p:par>
                            </p:childTnLst>
                          </p:cTn>
                        </p:par>
                        <p:par>
                          <p:cTn id="9" fill="hold" nodeType="afterGroup">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608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460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a:t>Rate of increase</a:t>
            </a:r>
          </a:p>
        </p:txBody>
      </p:sp>
      <p:sp>
        <p:nvSpPr>
          <p:cNvPr id="39939" name="Content Placeholder 2"/>
          <p:cNvSpPr>
            <a:spLocks noGrp="1"/>
          </p:cNvSpPr>
          <p:nvPr>
            <p:ph idx="1"/>
          </p:nvPr>
        </p:nvSpPr>
        <p:spPr>
          <a:xfrm>
            <a:off x="399680" y="1493667"/>
            <a:ext cx="8344640" cy="4978153"/>
          </a:xfrm>
        </p:spPr>
        <p:txBody>
          <a:bodyPr>
            <a:normAutofit fontScale="85000" lnSpcReduction="10000"/>
          </a:bodyPr>
          <a:lstStyle/>
          <a:p>
            <a:pPr marL="0" indent="0">
              <a:spcBef>
                <a:spcPct val="0"/>
              </a:spcBef>
              <a:spcAft>
                <a:spcPts val="400"/>
              </a:spcAft>
              <a:buNone/>
            </a:pPr>
            <a:r>
              <a:rPr lang="en-US" altLang="en-US" dirty="0"/>
              <a:t>Calculation</a:t>
            </a:r>
          </a:p>
          <a:p>
            <a:pPr>
              <a:spcAft>
                <a:spcPts val="400"/>
              </a:spcAft>
            </a:pPr>
            <a:r>
              <a:rPr lang="en-US" altLang="en-US" dirty="0"/>
              <a:t>Total number of increase ÷ time of increase</a:t>
            </a:r>
          </a:p>
          <a:p>
            <a:pPr>
              <a:spcAft>
                <a:spcPts val="400"/>
              </a:spcAft>
            </a:pPr>
            <a:r>
              <a:rPr lang="en-US" altLang="en-US" dirty="0"/>
              <a:t>Used to calculate monthly, quarterly, yearly increases in health service delivery. Example:  increase in # of new clients, commodities distributed</a:t>
            </a:r>
          </a:p>
          <a:p>
            <a:pPr>
              <a:spcAft>
                <a:spcPts val="400"/>
              </a:spcAft>
            </a:pPr>
            <a:r>
              <a:rPr lang="en-US" altLang="en-US" dirty="0"/>
              <a:t>Example: Condom distribution in Jan. = 200; as of June = 1,100. What is the rate of increase?</a:t>
            </a:r>
          </a:p>
          <a:p>
            <a:pPr>
              <a:spcAft>
                <a:spcPts val="400"/>
              </a:spcAft>
            </a:pPr>
            <a:r>
              <a:rPr lang="en-US" altLang="en-US" dirty="0"/>
              <a:t>1,100 - 200 = 900/6 = 150 (150 condoms per month)</a:t>
            </a:r>
          </a:p>
          <a:p>
            <a:endParaRPr lang="en-US" altLang="en-US" dirty="0"/>
          </a:p>
          <a:p>
            <a:endParaRPr lang="en-US" altLang="en-US" dirty="0"/>
          </a:p>
          <a:p>
            <a:endParaRPr lang="en-US" altLang="en-US" dirty="0"/>
          </a:p>
          <a:p>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a:t>Calculating rate of increase</a:t>
            </a:r>
          </a:p>
        </p:txBody>
      </p:sp>
      <p:sp>
        <p:nvSpPr>
          <p:cNvPr id="41987" name="Content Placeholder 2"/>
          <p:cNvSpPr>
            <a:spLocks noGrp="1"/>
          </p:cNvSpPr>
          <p:nvPr>
            <p:ph idx="1"/>
          </p:nvPr>
        </p:nvSpPr>
        <p:spPr>
          <a:xfrm>
            <a:off x="383458" y="1680368"/>
            <a:ext cx="8229600" cy="4525963"/>
          </a:xfrm>
        </p:spPr>
        <p:txBody>
          <a:bodyPr/>
          <a:lstStyle/>
          <a:p>
            <a:pPr marL="0" indent="0">
              <a:buFont typeface="Wingdings" panose="05000000000000000000" pitchFamily="2" charset="2"/>
              <a:buNone/>
            </a:pPr>
            <a:r>
              <a:rPr lang="en-US" altLang="en-US" dirty="0"/>
              <a:t>In Q1, there were 50 new family planning users, and in Q2 there were 75. What was the rate of increase from Q1 to Q2?</a:t>
            </a:r>
          </a:p>
          <a:p>
            <a:pPr marL="0" indent="0">
              <a:buFont typeface="Wingdings" panose="05000000000000000000" pitchFamily="2" charset="2"/>
              <a:buNone/>
            </a:pPr>
            <a:endParaRPr lang="en-US" altLang="en-US" dirty="0"/>
          </a:p>
          <a:p>
            <a:pPr marL="0" indent="0">
              <a:buFont typeface="Wingdings" panose="05000000000000000000" pitchFamily="2" charset="2"/>
              <a:buNone/>
            </a:pPr>
            <a:endParaRPr lang="en-US" altLang="en-US" dirty="0"/>
          </a:p>
          <a:p>
            <a:pPr marL="0" indent="0">
              <a:buFont typeface="Wingdings" panose="05000000000000000000" pitchFamily="2" charset="2"/>
              <a:buNone/>
            </a:pPr>
            <a:r>
              <a:rPr lang="en-US" altLang="en-US" dirty="0"/>
              <a:t>					</a:t>
            </a:r>
          </a:p>
          <a:p>
            <a:pPr marL="0" indent="0">
              <a:buFont typeface="Wingdings" panose="05000000000000000000" pitchFamily="2" charset="2"/>
              <a:buNone/>
            </a:pPr>
            <a:endParaRPr lang="en-US" altLang="en-US" dirty="0"/>
          </a:p>
        </p:txBody>
      </p:sp>
      <p:sp>
        <p:nvSpPr>
          <p:cNvPr id="59396" name="TextBox 4"/>
          <p:cNvSpPr txBox="1">
            <a:spLocks noChangeArrowheads="1"/>
          </p:cNvSpPr>
          <p:nvPr/>
        </p:nvSpPr>
        <p:spPr bwMode="auto">
          <a:xfrm>
            <a:off x="871538" y="3451225"/>
            <a:ext cx="75184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9pPr>
          </a:lstStyle>
          <a:p>
            <a:pPr eaLnBrk="1" hangingPunct="1">
              <a:spcBef>
                <a:spcPct val="0"/>
              </a:spcBef>
              <a:spcAft>
                <a:spcPct val="0"/>
              </a:spcAft>
              <a:buClrTx/>
              <a:buFontTx/>
              <a:buNone/>
            </a:pPr>
            <a:r>
              <a:rPr lang="en-US" altLang="en-US" dirty="0"/>
              <a:t> Example: 75 - 50 = 25</a:t>
            </a:r>
            <a:r>
              <a:rPr lang="en-US" altLang="en-US" dirty="0">
                <a:solidFill>
                  <a:srgbClr val="FF0000"/>
                </a:solidFill>
              </a:rPr>
              <a:t> </a:t>
            </a:r>
            <a:r>
              <a:rPr lang="en-US" altLang="en-US" dirty="0"/>
              <a:t>/3 = 8.33 new clients/month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a:t>Central tendency</a:t>
            </a:r>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US" dirty="0"/>
              <a:t>Measures of the location of the middle or the center of a distribution of data</a:t>
            </a:r>
          </a:p>
          <a:p>
            <a:pPr>
              <a:defRPr/>
            </a:pPr>
            <a:r>
              <a:rPr lang="en-US" dirty="0"/>
              <a:t>Mean</a:t>
            </a:r>
          </a:p>
          <a:p>
            <a:pPr>
              <a:defRPr/>
            </a:pPr>
            <a:r>
              <a:rPr lang="en-US" dirty="0"/>
              <a:t>Median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2"/>
          <p:cNvSpPr>
            <a:spLocks noGrp="1"/>
          </p:cNvSpPr>
          <p:nvPr>
            <p:ph type="title"/>
          </p:nvPr>
        </p:nvSpPr>
        <p:spPr/>
        <p:txBody>
          <a:bodyPr/>
          <a:lstStyle/>
          <a:p>
            <a:r>
              <a:rPr lang="en-US" altLang="en-US" dirty="0"/>
              <a:t>Learning Objectives*</a:t>
            </a:r>
          </a:p>
        </p:txBody>
      </p:sp>
      <p:sp>
        <p:nvSpPr>
          <p:cNvPr id="6147" name="Content Placeholder 3"/>
          <p:cNvSpPr>
            <a:spLocks noGrp="1"/>
          </p:cNvSpPr>
          <p:nvPr>
            <p:ph idx="1"/>
          </p:nvPr>
        </p:nvSpPr>
        <p:spPr/>
        <p:txBody>
          <a:bodyPr>
            <a:normAutofit lnSpcReduction="10000"/>
          </a:bodyPr>
          <a:lstStyle/>
          <a:p>
            <a:r>
              <a:rPr lang="en-US" altLang="en-US" dirty="0"/>
              <a:t>Understand the definition and purpose of data analysis</a:t>
            </a:r>
          </a:p>
          <a:p>
            <a:r>
              <a:rPr lang="en-US" altLang="en-US" dirty="0"/>
              <a:t>Define key concepts in data analysis</a:t>
            </a:r>
          </a:p>
          <a:p>
            <a:r>
              <a:rPr lang="en-US" altLang="en-US" dirty="0"/>
              <a:t>Apply data analysis concepts to mHero</a:t>
            </a:r>
          </a:p>
          <a:p>
            <a:pPr marL="0" indent="0">
              <a:buNone/>
            </a:pPr>
            <a:endParaRPr lang="en-US" altLang="en-US" sz="2200" dirty="0"/>
          </a:p>
          <a:p>
            <a:pPr marL="0" indent="0">
              <a:buNone/>
            </a:pPr>
            <a:endParaRPr lang="en-US" altLang="en-US" sz="2200" dirty="0"/>
          </a:p>
          <a:p>
            <a:pPr marL="0" indent="0">
              <a:buNone/>
            </a:pPr>
            <a:r>
              <a:rPr lang="en-US" altLang="en-US" sz="2200" dirty="0"/>
              <a:t>*this presentation has been adapted from the MEASURE Evaluation “Data Demand and Use Concepts and Tools: A Training Tool Kit: Module 1”. (</a:t>
            </a:r>
            <a:r>
              <a:rPr lang="en-US" altLang="en-US" sz="2200" dirty="0">
                <a:hlinkClick r:id="rId3"/>
              </a:rPr>
              <a:t>link</a:t>
            </a:r>
            <a:r>
              <a:rPr lang="en-US" altLang="en-US" sz="2200" dirty="0"/>
              <a:t>)</a:t>
            </a:r>
          </a:p>
          <a:p>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dirty="0"/>
              <a:t>Mean</a:t>
            </a:r>
          </a:p>
        </p:txBody>
      </p:sp>
      <p:sp>
        <p:nvSpPr>
          <p:cNvPr id="46083" name="Content Placeholder 2"/>
          <p:cNvSpPr>
            <a:spLocks noGrp="1"/>
          </p:cNvSpPr>
          <p:nvPr>
            <p:ph idx="1"/>
          </p:nvPr>
        </p:nvSpPr>
        <p:spPr/>
        <p:txBody>
          <a:bodyPr/>
          <a:lstStyle/>
          <a:p>
            <a:r>
              <a:rPr lang="en-US" altLang="en-US" dirty="0"/>
              <a:t>The average of your dataset </a:t>
            </a:r>
          </a:p>
          <a:p>
            <a:r>
              <a:rPr lang="en-US" altLang="en-US" dirty="0"/>
              <a:t>The value obtained by dividing the sum of a set of quantities by the number of quantities in the set</a:t>
            </a:r>
          </a:p>
          <a:p>
            <a:pPr eaLnBrk="1" hangingPunct="1"/>
            <a:r>
              <a:rPr lang="en-US" altLang="en-US" i="1" dirty="0"/>
              <a:t>The mean is sensitive to extreme values</a:t>
            </a:r>
          </a:p>
          <a:p>
            <a:r>
              <a:rPr lang="en-US" altLang="en-US" dirty="0"/>
              <a:t>Example: (22+18+30+19+37+33) = 159 ÷ 6 = 26.5</a:t>
            </a:r>
          </a:p>
          <a:p>
            <a:pPr marL="0" indent="0" eaLnBrk="1" hangingPunct="1">
              <a:buNone/>
            </a:pPr>
            <a:endParaRPr lang="en-US" altLang="en-US"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a:t>Calculating the mean</a:t>
            </a:r>
          </a:p>
        </p:txBody>
      </p:sp>
      <p:sp>
        <p:nvSpPr>
          <p:cNvPr id="48131" name="Content Placeholder 2"/>
          <p:cNvSpPr>
            <a:spLocks noGrp="1"/>
          </p:cNvSpPr>
          <p:nvPr>
            <p:ph idx="1"/>
          </p:nvPr>
        </p:nvSpPr>
        <p:spPr>
          <a:xfrm>
            <a:off x="457200" y="1600200"/>
            <a:ext cx="8229600" cy="914400"/>
          </a:xfrm>
        </p:spPr>
        <p:txBody>
          <a:bodyPr>
            <a:normAutofit fontScale="92500" lnSpcReduction="10000"/>
          </a:bodyPr>
          <a:lstStyle/>
          <a:p>
            <a:r>
              <a:rPr lang="en-US" altLang="en-US" dirty="0"/>
              <a:t>Average number of clients counseled per month</a:t>
            </a:r>
          </a:p>
        </p:txBody>
      </p:sp>
      <p:sp>
        <p:nvSpPr>
          <p:cNvPr id="4" name="Content Placeholder 2"/>
          <p:cNvSpPr txBox="1">
            <a:spLocks/>
          </p:cNvSpPr>
          <p:nvPr/>
        </p:nvSpPr>
        <p:spPr bwMode="auto">
          <a:xfrm>
            <a:off x="366713" y="2482850"/>
            <a:ext cx="2971800" cy="4221163"/>
          </a:xfrm>
          <a:prstGeom prst="rect">
            <a:avLst/>
          </a:prstGeom>
          <a:noFill/>
          <a:ln w="9525">
            <a:noFill/>
            <a:miter lim="800000"/>
            <a:headEnd/>
            <a:tailEnd/>
          </a:ln>
        </p:spPr>
        <p:txBody>
          <a:bodyPr/>
          <a:lstStyle/>
          <a:p>
            <a:pPr marL="742950" lvl="1" indent="-285750">
              <a:spcBef>
                <a:spcPct val="20000"/>
              </a:spcBef>
              <a:buFont typeface="Arial" charset="0"/>
              <a:buChar char="–"/>
              <a:defRPr/>
            </a:pPr>
            <a:r>
              <a:rPr lang="en-US" sz="2600" dirty="0">
                <a:latin typeface="+mn-lt"/>
              </a:rPr>
              <a:t>January: 30</a:t>
            </a:r>
          </a:p>
          <a:p>
            <a:pPr marL="742950" lvl="1" indent="-285750">
              <a:spcBef>
                <a:spcPct val="20000"/>
              </a:spcBef>
              <a:buFont typeface="Arial" charset="0"/>
              <a:buChar char="–"/>
              <a:defRPr/>
            </a:pPr>
            <a:r>
              <a:rPr lang="en-US" sz="2600" dirty="0">
                <a:latin typeface="+mn-lt"/>
              </a:rPr>
              <a:t>February: 45</a:t>
            </a:r>
          </a:p>
          <a:p>
            <a:pPr marL="742950" lvl="1" indent="-285750">
              <a:spcBef>
                <a:spcPct val="20000"/>
              </a:spcBef>
              <a:buFont typeface="Arial" charset="0"/>
              <a:buChar char="–"/>
              <a:defRPr/>
            </a:pPr>
            <a:r>
              <a:rPr lang="en-US" sz="2600" dirty="0">
                <a:latin typeface="+mn-lt"/>
              </a:rPr>
              <a:t>March: 38</a:t>
            </a:r>
          </a:p>
          <a:p>
            <a:pPr marL="742950" lvl="1" indent="-285750">
              <a:spcBef>
                <a:spcPct val="20000"/>
              </a:spcBef>
              <a:buFont typeface="Arial" charset="0"/>
              <a:buChar char="–"/>
              <a:defRPr/>
            </a:pPr>
            <a:r>
              <a:rPr lang="en-US" sz="2600" dirty="0">
                <a:latin typeface="+mn-lt"/>
              </a:rPr>
              <a:t>April: 41</a:t>
            </a:r>
          </a:p>
          <a:p>
            <a:pPr marL="742950" lvl="1" indent="-285750">
              <a:spcBef>
                <a:spcPct val="20000"/>
              </a:spcBef>
              <a:buFont typeface="Arial" charset="0"/>
              <a:buChar char="–"/>
              <a:defRPr/>
            </a:pPr>
            <a:r>
              <a:rPr lang="en-US" sz="2600" dirty="0">
                <a:latin typeface="+mn-lt"/>
              </a:rPr>
              <a:t>May: 37</a:t>
            </a:r>
          </a:p>
          <a:p>
            <a:pPr marL="742950" lvl="1" indent="-285750">
              <a:spcBef>
                <a:spcPct val="20000"/>
              </a:spcBef>
              <a:buFont typeface="Arial" charset="0"/>
              <a:buChar char="–"/>
              <a:defRPr/>
            </a:pPr>
            <a:r>
              <a:rPr lang="en-US" sz="2600" dirty="0">
                <a:latin typeface="+mn-lt"/>
              </a:rPr>
              <a:t>June: 40</a:t>
            </a:r>
          </a:p>
        </p:txBody>
      </p:sp>
      <p:sp>
        <p:nvSpPr>
          <p:cNvPr id="5" name="Content Placeholder 2"/>
          <p:cNvSpPr txBox="1">
            <a:spLocks/>
          </p:cNvSpPr>
          <p:nvPr/>
        </p:nvSpPr>
        <p:spPr bwMode="auto">
          <a:xfrm>
            <a:off x="3440113" y="2819400"/>
            <a:ext cx="5246687" cy="1295400"/>
          </a:xfrm>
          <a:prstGeom prst="rect">
            <a:avLst/>
          </a:prstGeom>
          <a:noFill/>
          <a:ln w="9525">
            <a:noFill/>
            <a:miter lim="800000"/>
            <a:headEnd/>
            <a:tailEnd/>
          </a:ln>
        </p:spPr>
        <p:txBody>
          <a:bodyPr/>
          <a:lstStyle/>
          <a:p>
            <a:pPr marL="742950" lvl="1" indent="-285750">
              <a:spcBef>
                <a:spcPct val="20000"/>
              </a:spcBef>
              <a:defRPr/>
            </a:pPr>
            <a:r>
              <a:rPr lang="en-US" sz="2600" dirty="0">
                <a:latin typeface="+mn-lt"/>
              </a:rPr>
              <a:t>(30+45+38+41+37+40) = 231÷ 6 = 38.5</a:t>
            </a:r>
            <a:endParaRPr lang="en-US" sz="2600" dirty="0"/>
          </a:p>
          <a:p>
            <a:pPr marL="742950" lvl="1" indent="-285750">
              <a:spcBef>
                <a:spcPct val="20000"/>
              </a:spcBef>
              <a:defRPr/>
            </a:pPr>
            <a:endParaRPr lang="en-US" sz="2800" dirty="0">
              <a:latin typeface="+mn-lt"/>
            </a:endParaRPr>
          </a:p>
          <a:p>
            <a:pPr marL="742950" lvl="1" indent="-285750">
              <a:spcBef>
                <a:spcPct val="20000"/>
              </a:spcBef>
              <a:defRPr/>
            </a:pPr>
            <a:endParaRPr lang="en-US" sz="2800" dirty="0">
              <a:latin typeface="+mn-lt"/>
            </a:endParaRPr>
          </a:p>
        </p:txBody>
      </p:sp>
      <p:sp>
        <p:nvSpPr>
          <p:cNvPr id="6" name="Content Placeholder 2"/>
          <p:cNvSpPr txBox="1">
            <a:spLocks/>
          </p:cNvSpPr>
          <p:nvPr/>
        </p:nvSpPr>
        <p:spPr bwMode="auto">
          <a:xfrm>
            <a:off x="3527425" y="4191000"/>
            <a:ext cx="5311775" cy="1295400"/>
          </a:xfrm>
          <a:prstGeom prst="rect">
            <a:avLst/>
          </a:prstGeom>
          <a:noFill/>
          <a:ln w="9525">
            <a:noFill/>
            <a:miter lim="800000"/>
            <a:headEnd/>
            <a:tailEnd/>
          </a:ln>
        </p:spPr>
        <p:txBody>
          <a:bodyPr/>
          <a:lstStyle/>
          <a:p>
            <a:pPr marL="742950" lvl="1" indent="-285750">
              <a:spcBef>
                <a:spcPct val="20000"/>
              </a:spcBef>
              <a:defRPr/>
            </a:pPr>
            <a:r>
              <a:rPr lang="en-US" sz="2600" dirty="0">
                <a:latin typeface="+mn-lt"/>
              </a:rPr>
              <a:t>Mean or average = 38.5</a:t>
            </a:r>
          </a:p>
          <a:p>
            <a:pPr marL="742950" lvl="1" indent="-285750">
              <a:spcBef>
                <a:spcPct val="20000"/>
              </a:spcBef>
              <a:defRPr/>
            </a:pPr>
            <a:endParaRPr lang="en-US" sz="2800" dirty="0">
              <a:latin typeface="+mn-lt"/>
            </a:endParaRPr>
          </a:p>
          <a:p>
            <a:pPr marL="742950" lvl="1" indent="-285750">
              <a:spcBef>
                <a:spcPct val="20000"/>
              </a:spcBef>
              <a:defRPr/>
            </a:pPr>
            <a:endParaRPr lang="en-US"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2"/>
          <p:cNvSpPr>
            <a:spLocks noGrp="1"/>
          </p:cNvSpPr>
          <p:nvPr>
            <p:ph type="title"/>
          </p:nvPr>
        </p:nvSpPr>
        <p:spPr/>
        <p:txBody>
          <a:bodyPr/>
          <a:lstStyle/>
          <a:p>
            <a:pPr eaLnBrk="1" hangingPunct="1"/>
            <a:r>
              <a:rPr lang="en-US" altLang="en-US" dirty="0"/>
              <a:t>Median</a:t>
            </a:r>
          </a:p>
        </p:txBody>
      </p:sp>
      <p:sp>
        <p:nvSpPr>
          <p:cNvPr id="32771" name="Content Placeholder 1"/>
          <p:cNvSpPr>
            <a:spLocks noGrp="1"/>
          </p:cNvSpPr>
          <p:nvPr>
            <p:ph idx="1"/>
          </p:nvPr>
        </p:nvSpPr>
        <p:spPr>
          <a:xfrm>
            <a:off x="457200" y="1600200"/>
            <a:ext cx="8229600" cy="4992329"/>
          </a:xfrm>
        </p:spPr>
        <p:txBody>
          <a:bodyPr>
            <a:noAutofit/>
          </a:bodyPr>
          <a:lstStyle/>
          <a:p>
            <a:pPr>
              <a:defRPr/>
            </a:pPr>
            <a:r>
              <a:rPr lang="en-US" sz="2600" dirty="0"/>
              <a:t>The middle of a distribution (when numbers are listed in order: half of the numbers are above the median and half are below the median)</a:t>
            </a:r>
          </a:p>
          <a:p>
            <a:pPr>
              <a:defRPr/>
            </a:pPr>
            <a:r>
              <a:rPr lang="en-US" sz="2600" dirty="0"/>
              <a:t>The median is </a:t>
            </a:r>
            <a:r>
              <a:rPr lang="en-US" sz="2600" u="sng" dirty="0"/>
              <a:t>not</a:t>
            </a:r>
            <a:r>
              <a:rPr lang="en-US" sz="2600" dirty="0"/>
              <a:t> as sensitive to extreme values as the mean</a:t>
            </a:r>
          </a:p>
          <a:p>
            <a:pPr eaLnBrk="1" hangingPunct="1">
              <a:defRPr/>
            </a:pPr>
            <a:r>
              <a:rPr lang="en-US" sz="2600" dirty="0"/>
              <a:t>Odd number of numbers, median = the middle number </a:t>
            </a:r>
          </a:p>
          <a:p>
            <a:pPr lvl="1" eaLnBrk="1" hangingPunct="1">
              <a:defRPr/>
            </a:pPr>
            <a:r>
              <a:rPr lang="en-US" sz="2600" dirty="0"/>
              <a:t>Median of 2, 4, 7 = 4 </a:t>
            </a:r>
          </a:p>
          <a:p>
            <a:pPr eaLnBrk="1" hangingPunct="1">
              <a:defRPr/>
            </a:pPr>
            <a:r>
              <a:rPr lang="en-US" sz="2600" dirty="0"/>
              <a:t>Even number of numbers, median = mean of the two middle numbers </a:t>
            </a:r>
          </a:p>
          <a:p>
            <a:pPr lvl="1" eaLnBrk="1" hangingPunct="1">
              <a:defRPr/>
            </a:pPr>
            <a:r>
              <a:rPr lang="en-US" sz="2600" dirty="0"/>
              <a:t>Median of 2, 4, 7, 12 = (4+7) /2 = 5.5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a:t>Calculating the median</a:t>
            </a:r>
          </a:p>
        </p:txBody>
      </p:sp>
      <p:sp>
        <p:nvSpPr>
          <p:cNvPr id="3" name="Content Placeholder 2"/>
          <p:cNvSpPr>
            <a:spLocks noGrp="1"/>
          </p:cNvSpPr>
          <p:nvPr>
            <p:ph idx="1"/>
          </p:nvPr>
        </p:nvSpPr>
        <p:spPr/>
        <p:txBody>
          <a:bodyPr>
            <a:normAutofit fontScale="92500" lnSpcReduction="10000"/>
          </a:bodyPr>
          <a:lstStyle/>
          <a:p>
            <a:r>
              <a:rPr lang="en-US" altLang="en-US" dirty="0"/>
              <a:t>Clinic 1 –  2</a:t>
            </a:r>
          </a:p>
          <a:p>
            <a:r>
              <a:rPr lang="en-US" altLang="en-US" dirty="0"/>
              <a:t>Clinic 2 – 134</a:t>
            </a:r>
          </a:p>
          <a:p>
            <a:r>
              <a:rPr lang="en-US" altLang="en-US" dirty="0"/>
              <a:t>Clinic 3 – 67</a:t>
            </a:r>
          </a:p>
          <a:p>
            <a:r>
              <a:rPr lang="en-US" altLang="en-US" dirty="0"/>
              <a:t>Clinic 4 – 10</a:t>
            </a:r>
          </a:p>
          <a:p>
            <a:r>
              <a:rPr lang="en-US" altLang="en-US" dirty="0"/>
              <a:t>Clinic 5 – 221</a:t>
            </a:r>
          </a:p>
          <a:p>
            <a:pPr marL="0" indent="0">
              <a:buNone/>
            </a:pPr>
            <a:endParaRPr lang="en-US" altLang="en-US" dirty="0"/>
          </a:p>
          <a:p>
            <a:pPr marL="0" indent="0">
              <a:buNone/>
            </a:pPr>
            <a:r>
              <a:rPr lang="en-US" altLang="en-US" dirty="0"/>
              <a:t>Median = 67</a:t>
            </a:r>
          </a:p>
          <a:p>
            <a:pPr marL="0" indent="0">
              <a:buNone/>
            </a:pPr>
            <a:r>
              <a:rPr lang="en-US" altLang="en-US" dirty="0"/>
              <a:t>Without Clinic 1 the median is 67+134 = 201/2 = 100.5</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HRH Salary Ratios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2546217"/>
              </p:ext>
            </p:extLst>
          </p:nvPr>
        </p:nvGraphicFramePr>
        <p:xfrm>
          <a:off x="457200" y="1600200"/>
          <a:ext cx="4114800" cy="212344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3242897067"/>
                    </a:ext>
                  </a:extLst>
                </a:gridCol>
                <a:gridCol w="2057400">
                  <a:extLst>
                    <a:ext uri="{9D8B030D-6E8A-4147-A177-3AD203B41FA5}">
                      <a16:colId xmlns="" xmlns:a16="http://schemas.microsoft.com/office/drawing/2014/main" val="2175556005"/>
                    </a:ext>
                  </a:extLst>
                </a:gridCol>
              </a:tblGrid>
              <a:tr h="370840">
                <a:tc>
                  <a:txBody>
                    <a:bodyPr/>
                    <a:lstStyle/>
                    <a:p>
                      <a:r>
                        <a:rPr lang="en-US" dirty="0"/>
                        <a:t>Cadre</a:t>
                      </a:r>
                    </a:p>
                  </a:txBody>
                  <a:tcPr/>
                </a:tc>
                <a:tc>
                  <a:txBody>
                    <a:bodyPr/>
                    <a:lstStyle/>
                    <a:p>
                      <a:r>
                        <a:rPr lang="en-US" dirty="0"/>
                        <a:t>Salary</a:t>
                      </a:r>
                    </a:p>
                  </a:txBody>
                  <a:tcPr/>
                </a:tc>
                <a:extLst>
                  <a:ext uri="{0D108BD9-81ED-4DB2-BD59-A6C34878D82A}">
                    <a16:rowId xmlns="" xmlns:a16="http://schemas.microsoft.com/office/drawing/2014/main" val="2194153180"/>
                  </a:ext>
                </a:extLst>
              </a:tr>
              <a:tr h="370840">
                <a:tc>
                  <a:txBody>
                    <a:bodyPr/>
                    <a:lstStyle/>
                    <a:p>
                      <a:r>
                        <a:rPr lang="en-US" dirty="0"/>
                        <a:t>Doctors</a:t>
                      </a:r>
                    </a:p>
                  </a:txBody>
                  <a:tcPr/>
                </a:tc>
                <a:tc>
                  <a:txBody>
                    <a:bodyPr/>
                    <a:lstStyle/>
                    <a:p>
                      <a:r>
                        <a:rPr lang="en-US" dirty="0"/>
                        <a:t>1,170</a:t>
                      </a:r>
                    </a:p>
                  </a:txBody>
                  <a:tcPr/>
                </a:tc>
                <a:extLst>
                  <a:ext uri="{0D108BD9-81ED-4DB2-BD59-A6C34878D82A}">
                    <a16:rowId xmlns="" xmlns:a16="http://schemas.microsoft.com/office/drawing/2014/main" val="1180875774"/>
                  </a:ext>
                </a:extLst>
              </a:tr>
              <a:tr h="370840">
                <a:tc>
                  <a:txBody>
                    <a:bodyPr/>
                    <a:lstStyle/>
                    <a:p>
                      <a:r>
                        <a:rPr lang="en-US" dirty="0"/>
                        <a:t>Nurses</a:t>
                      </a:r>
                    </a:p>
                  </a:txBody>
                  <a:tcPr/>
                </a:tc>
                <a:tc>
                  <a:txBody>
                    <a:bodyPr/>
                    <a:lstStyle/>
                    <a:p>
                      <a:r>
                        <a:rPr lang="en-US" dirty="0"/>
                        <a:t>690</a:t>
                      </a:r>
                    </a:p>
                  </a:txBody>
                  <a:tcPr/>
                </a:tc>
                <a:extLst>
                  <a:ext uri="{0D108BD9-81ED-4DB2-BD59-A6C34878D82A}">
                    <a16:rowId xmlns="" xmlns:a16="http://schemas.microsoft.com/office/drawing/2014/main" val="3171910408"/>
                  </a:ext>
                </a:extLst>
              </a:tr>
              <a:tr h="370840">
                <a:tc>
                  <a:txBody>
                    <a:bodyPr/>
                    <a:lstStyle/>
                    <a:p>
                      <a:r>
                        <a:rPr lang="en-US" dirty="0"/>
                        <a:t>Midwives</a:t>
                      </a:r>
                    </a:p>
                  </a:txBody>
                  <a:tcPr/>
                </a:tc>
                <a:tc>
                  <a:txBody>
                    <a:bodyPr/>
                    <a:lstStyle/>
                    <a:p>
                      <a:r>
                        <a:rPr lang="en-US" dirty="0"/>
                        <a:t>590</a:t>
                      </a:r>
                    </a:p>
                  </a:txBody>
                  <a:tcPr/>
                </a:tc>
                <a:extLst>
                  <a:ext uri="{0D108BD9-81ED-4DB2-BD59-A6C34878D82A}">
                    <a16:rowId xmlns="" xmlns:a16="http://schemas.microsoft.com/office/drawing/2014/main" val="3267269983"/>
                  </a:ext>
                </a:extLst>
              </a:tr>
              <a:tr h="370840">
                <a:tc>
                  <a:txBody>
                    <a:bodyPr/>
                    <a:lstStyle/>
                    <a:p>
                      <a:r>
                        <a:rPr lang="en-US" dirty="0"/>
                        <a:t>Community</a:t>
                      </a:r>
                      <a:r>
                        <a:rPr lang="en-US" baseline="0" dirty="0"/>
                        <a:t> Health Workers- paid</a:t>
                      </a:r>
                      <a:endParaRPr lang="en-US" dirty="0"/>
                    </a:p>
                  </a:txBody>
                  <a:tcPr/>
                </a:tc>
                <a:tc>
                  <a:txBody>
                    <a:bodyPr/>
                    <a:lstStyle/>
                    <a:p>
                      <a:r>
                        <a:rPr lang="en-US" dirty="0"/>
                        <a:t>155</a:t>
                      </a:r>
                    </a:p>
                  </a:txBody>
                  <a:tcPr/>
                </a:tc>
                <a:extLst>
                  <a:ext uri="{0D108BD9-81ED-4DB2-BD59-A6C34878D82A}">
                    <a16:rowId xmlns="" xmlns:a16="http://schemas.microsoft.com/office/drawing/2014/main" val="505373550"/>
                  </a:ext>
                </a:extLst>
              </a:tr>
            </a:tbl>
          </a:graphicData>
        </a:graphic>
      </p:graphicFrame>
      <p:sp>
        <p:nvSpPr>
          <p:cNvPr id="3" name="TextBox 2"/>
          <p:cNvSpPr txBox="1"/>
          <p:nvPr/>
        </p:nvSpPr>
        <p:spPr>
          <a:xfrm>
            <a:off x="4820575" y="1672916"/>
            <a:ext cx="3866225" cy="1785104"/>
          </a:xfrm>
          <a:prstGeom prst="rect">
            <a:avLst/>
          </a:prstGeom>
          <a:noFill/>
        </p:spPr>
        <p:txBody>
          <a:bodyPr wrap="square" rtlCol="0">
            <a:spAutoFit/>
          </a:bodyPr>
          <a:lstStyle/>
          <a:p>
            <a:r>
              <a:rPr lang="en-US" sz="2200" b="1" dirty="0">
                <a:solidFill>
                  <a:srgbClr val="FF0000"/>
                </a:solidFill>
              </a:rPr>
              <a:t>Question: What is the ratio of the average doctor’s salary to the average Community Health Worker salary?</a:t>
            </a:r>
          </a:p>
        </p:txBody>
      </p:sp>
      <p:sp>
        <p:nvSpPr>
          <p:cNvPr id="5" name="TextBox 4"/>
          <p:cNvSpPr txBox="1"/>
          <p:nvPr/>
        </p:nvSpPr>
        <p:spPr>
          <a:xfrm>
            <a:off x="341791" y="1230868"/>
            <a:ext cx="4647460" cy="369332"/>
          </a:xfrm>
          <a:prstGeom prst="rect">
            <a:avLst/>
          </a:prstGeom>
          <a:noFill/>
        </p:spPr>
        <p:txBody>
          <a:bodyPr wrap="square" rtlCol="0">
            <a:spAutoFit/>
          </a:bodyPr>
          <a:lstStyle/>
          <a:p>
            <a:r>
              <a:rPr lang="en-US" b="1" dirty="0"/>
              <a:t>Average Health Worker Salary by Cadre</a:t>
            </a:r>
          </a:p>
        </p:txBody>
      </p:sp>
      <p:sp>
        <p:nvSpPr>
          <p:cNvPr id="6" name="TextBox 5"/>
          <p:cNvSpPr txBox="1"/>
          <p:nvPr/>
        </p:nvSpPr>
        <p:spPr>
          <a:xfrm>
            <a:off x="2059620" y="4406852"/>
            <a:ext cx="5521910" cy="1569660"/>
          </a:xfrm>
          <a:prstGeom prst="rect">
            <a:avLst/>
          </a:prstGeom>
          <a:noFill/>
        </p:spPr>
        <p:txBody>
          <a:bodyPr wrap="square" rtlCol="0">
            <a:spAutoFit/>
          </a:bodyPr>
          <a:lstStyle/>
          <a:p>
            <a:r>
              <a:rPr lang="en-US" dirty="0"/>
              <a:t>Write down the ratio of doctor salary to CHW salary:</a:t>
            </a:r>
          </a:p>
          <a:p>
            <a:pPr algn="ctr"/>
            <a:endParaRPr lang="en-US" sz="3000" dirty="0"/>
          </a:p>
          <a:p>
            <a:pPr algn="ctr"/>
            <a:r>
              <a:rPr lang="en-US" sz="3000" dirty="0"/>
              <a:t>_______</a:t>
            </a:r>
          </a:p>
          <a:p>
            <a:endParaRPr lang="en-US" dirty="0"/>
          </a:p>
        </p:txBody>
      </p:sp>
      <p:sp>
        <p:nvSpPr>
          <p:cNvPr id="7" name="Rectangle 6"/>
          <p:cNvSpPr/>
          <p:nvPr/>
        </p:nvSpPr>
        <p:spPr>
          <a:xfrm>
            <a:off x="4296792" y="5011026"/>
            <a:ext cx="1047566" cy="55041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4296792" y="5701304"/>
            <a:ext cx="1047566" cy="55041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99720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HRH Salary Ratios</a:t>
            </a:r>
          </a:p>
        </p:txBody>
      </p:sp>
      <p:graphicFrame>
        <p:nvGraphicFramePr>
          <p:cNvPr id="4" name="Content Placeholder 3"/>
          <p:cNvGraphicFramePr>
            <a:graphicFrameLocks noGrp="1"/>
          </p:cNvGraphicFramePr>
          <p:nvPr>
            <p:ph idx="1"/>
            <p:extLst/>
          </p:nvPr>
        </p:nvGraphicFramePr>
        <p:xfrm>
          <a:off x="457200" y="1600200"/>
          <a:ext cx="4114800" cy="212344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3242897067"/>
                    </a:ext>
                  </a:extLst>
                </a:gridCol>
                <a:gridCol w="2057400">
                  <a:extLst>
                    <a:ext uri="{9D8B030D-6E8A-4147-A177-3AD203B41FA5}">
                      <a16:colId xmlns="" xmlns:a16="http://schemas.microsoft.com/office/drawing/2014/main" val="2175556005"/>
                    </a:ext>
                  </a:extLst>
                </a:gridCol>
              </a:tblGrid>
              <a:tr h="370840">
                <a:tc>
                  <a:txBody>
                    <a:bodyPr/>
                    <a:lstStyle/>
                    <a:p>
                      <a:r>
                        <a:rPr lang="en-US" dirty="0"/>
                        <a:t>Cadre</a:t>
                      </a:r>
                    </a:p>
                  </a:txBody>
                  <a:tcPr/>
                </a:tc>
                <a:tc>
                  <a:txBody>
                    <a:bodyPr/>
                    <a:lstStyle/>
                    <a:p>
                      <a:r>
                        <a:rPr lang="en-US" dirty="0"/>
                        <a:t>Salary</a:t>
                      </a:r>
                    </a:p>
                  </a:txBody>
                  <a:tcPr/>
                </a:tc>
                <a:extLst>
                  <a:ext uri="{0D108BD9-81ED-4DB2-BD59-A6C34878D82A}">
                    <a16:rowId xmlns="" xmlns:a16="http://schemas.microsoft.com/office/drawing/2014/main" val="2194153180"/>
                  </a:ext>
                </a:extLst>
              </a:tr>
              <a:tr h="370840">
                <a:tc>
                  <a:txBody>
                    <a:bodyPr/>
                    <a:lstStyle/>
                    <a:p>
                      <a:r>
                        <a:rPr lang="en-US" dirty="0"/>
                        <a:t>Doctors</a:t>
                      </a:r>
                    </a:p>
                  </a:txBody>
                  <a:tcPr/>
                </a:tc>
                <a:tc>
                  <a:txBody>
                    <a:bodyPr/>
                    <a:lstStyle/>
                    <a:p>
                      <a:r>
                        <a:rPr lang="en-US" dirty="0"/>
                        <a:t>1,170</a:t>
                      </a:r>
                    </a:p>
                  </a:txBody>
                  <a:tcPr/>
                </a:tc>
                <a:extLst>
                  <a:ext uri="{0D108BD9-81ED-4DB2-BD59-A6C34878D82A}">
                    <a16:rowId xmlns="" xmlns:a16="http://schemas.microsoft.com/office/drawing/2014/main" val="1180875774"/>
                  </a:ext>
                </a:extLst>
              </a:tr>
              <a:tr h="370840">
                <a:tc>
                  <a:txBody>
                    <a:bodyPr/>
                    <a:lstStyle/>
                    <a:p>
                      <a:r>
                        <a:rPr lang="en-US" dirty="0"/>
                        <a:t>Nurses</a:t>
                      </a:r>
                    </a:p>
                  </a:txBody>
                  <a:tcPr/>
                </a:tc>
                <a:tc>
                  <a:txBody>
                    <a:bodyPr/>
                    <a:lstStyle/>
                    <a:p>
                      <a:r>
                        <a:rPr lang="en-US" dirty="0"/>
                        <a:t>690</a:t>
                      </a:r>
                    </a:p>
                  </a:txBody>
                  <a:tcPr/>
                </a:tc>
                <a:extLst>
                  <a:ext uri="{0D108BD9-81ED-4DB2-BD59-A6C34878D82A}">
                    <a16:rowId xmlns="" xmlns:a16="http://schemas.microsoft.com/office/drawing/2014/main" val="3171910408"/>
                  </a:ext>
                </a:extLst>
              </a:tr>
              <a:tr h="370840">
                <a:tc>
                  <a:txBody>
                    <a:bodyPr/>
                    <a:lstStyle/>
                    <a:p>
                      <a:r>
                        <a:rPr lang="en-US" dirty="0"/>
                        <a:t>Midwives</a:t>
                      </a:r>
                    </a:p>
                  </a:txBody>
                  <a:tcPr/>
                </a:tc>
                <a:tc>
                  <a:txBody>
                    <a:bodyPr/>
                    <a:lstStyle/>
                    <a:p>
                      <a:r>
                        <a:rPr lang="en-US" dirty="0"/>
                        <a:t>590</a:t>
                      </a:r>
                    </a:p>
                  </a:txBody>
                  <a:tcPr/>
                </a:tc>
                <a:extLst>
                  <a:ext uri="{0D108BD9-81ED-4DB2-BD59-A6C34878D82A}">
                    <a16:rowId xmlns="" xmlns:a16="http://schemas.microsoft.com/office/drawing/2014/main" val="3267269983"/>
                  </a:ext>
                </a:extLst>
              </a:tr>
              <a:tr h="370840">
                <a:tc>
                  <a:txBody>
                    <a:bodyPr/>
                    <a:lstStyle/>
                    <a:p>
                      <a:r>
                        <a:rPr lang="en-US" dirty="0"/>
                        <a:t>Community</a:t>
                      </a:r>
                      <a:r>
                        <a:rPr lang="en-US" baseline="0" dirty="0"/>
                        <a:t> Health Workers- paid</a:t>
                      </a:r>
                      <a:endParaRPr lang="en-US" dirty="0"/>
                    </a:p>
                  </a:txBody>
                  <a:tcPr/>
                </a:tc>
                <a:tc>
                  <a:txBody>
                    <a:bodyPr/>
                    <a:lstStyle/>
                    <a:p>
                      <a:r>
                        <a:rPr lang="en-US" dirty="0"/>
                        <a:t>155</a:t>
                      </a:r>
                    </a:p>
                  </a:txBody>
                  <a:tcPr/>
                </a:tc>
                <a:extLst>
                  <a:ext uri="{0D108BD9-81ED-4DB2-BD59-A6C34878D82A}">
                    <a16:rowId xmlns="" xmlns:a16="http://schemas.microsoft.com/office/drawing/2014/main" val="505373550"/>
                  </a:ext>
                </a:extLst>
              </a:tr>
            </a:tbl>
          </a:graphicData>
        </a:graphic>
      </p:graphicFrame>
      <p:sp>
        <p:nvSpPr>
          <p:cNvPr id="3" name="TextBox 2"/>
          <p:cNvSpPr txBox="1"/>
          <p:nvPr/>
        </p:nvSpPr>
        <p:spPr>
          <a:xfrm>
            <a:off x="4989251" y="1600200"/>
            <a:ext cx="3764133" cy="1785104"/>
          </a:xfrm>
          <a:prstGeom prst="rect">
            <a:avLst/>
          </a:prstGeom>
          <a:noFill/>
        </p:spPr>
        <p:txBody>
          <a:bodyPr wrap="square" rtlCol="0">
            <a:spAutoFit/>
          </a:bodyPr>
          <a:lstStyle/>
          <a:p>
            <a:r>
              <a:rPr lang="en-US" sz="2200" b="1" dirty="0">
                <a:solidFill>
                  <a:srgbClr val="FF0000"/>
                </a:solidFill>
              </a:rPr>
              <a:t>Question: What is the ratio of the average doctor’s salary to the average Community Health Worker (CHW) Salary?</a:t>
            </a:r>
          </a:p>
        </p:txBody>
      </p:sp>
      <p:sp>
        <p:nvSpPr>
          <p:cNvPr id="5" name="TextBox 4"/>
          <p:cNvSpPr txBox="1"/>
          <p:nvPr/>
        </p:nvSpPr>
        <p:spPr>
          <a:xfrm>
            <a:off x="341791" y="1230868"/>
            <a:ext cx="4647460" cy="369332"/>
          </a:xfrm>
          <a:prstGeom prst="rect">
            <a:avLst/>
          </a:prstGeom>
          <a:noFill/>
        </p:spPr>
        <p:txBody>
          <a:bodyPr wrap="square" rtlCol="0">
            <a:spAutoFit/>
          </a:bodyPr>
          <a:lstStyle/>
          <a:p>
            <a:r>
              <a:rPr lang="en-US" b="1" dirty="0"/>
              <a:t>Average Health Worker Salary by Cadre</a:t>
            </a:r>
          </a:p>
        </p:txBody>
      </p:sp>
      <mc:AlternateContent xmlns:mc="http://schemas.openxmlformats.org/markup-compatibility/2006" xmlns:a14="http://schemas.microsoft.com/office/drawing/2010/main">
        <mc:Choice Requires="a14">
          <p:sp>
            <p:nvSpPr>
              <p:cNvPr id="6" name="TextBox 5"/>
              <p:cNvSpPr txBox="1"/>
              <p:nvPr/>
            </p:nvSpPr>
            <p:spPr>
              <a:xfrm>
                <a:off x="1118586" y="4243526"/>
                <a:ext cx="7270812" cy="1927451"/>
              </a:xfrm>
              <a:prstGeom prst="rect">
                <a:avLst/>
              </a:prstGeom>
              <a:noFill/>
            </p:spPr>
            <p:txBody>
              <a:bodyPr wrap="square" rtlCol="0">
                <a:spAutoFit/>
              </a:bodyPr>
              <a:lstStyle/>
              <a:p>
                <a:r>
                  <a:rPr lang="en-US" sz="2000" dirty="0"/>
                  <a:t>Ratio of doctor salary to CHW salary: </a:t>
                </a:r>
                <a14:m>
                  <m:oMath xmlns:m="http://schemas.openxmlformats.org/officeDocument/2006/math">
                    <m:f>
                      <m:fPr>
                        <m:ctrlPr>
                          <a:rPr lang="en-US" sz="2200" i="1" smtClean="0">
                            <a:latin typeface="Cambria Math"/>
                          </a:rPr>
                        </m:ctrlPr>
                      </m:fPr>
                      <m:num>
                        <m:r>
                          <a:rPr lang="en-US" sz="2200" b="0" i="1" smtClean="0">
                            <a:latin typeface="Cambria Math" panose="02040503050406030204" pitchFamily="18" charset="0"/>
                          </a:rPr>
                          <m:t>1170</m:t>
                        </m:r>
                      </m:num>
                      <m:den>
                        <m:r>
                          <a:rPr lang="en-US" sz="2200" b="0" i="1" smtClean="0">
                            <a:latin typeface="Cambria Math" panose="02040503050406030204" pitchFamily="18" charset="0"/>
                          </a:rPr>
                          <m:t>155</m:t>
                        </m:r>
                      </m:den>
                    </m:f>
                    <m:r>
                      <a:rPr lang="en-US" sz="2200" i="1" smtClean="0">
                        <a:latin typeface="Cambria Math" panose="02040503050406030204" pitchFamily="18" charset="0"/>
                        <a:ea typeface="Cambria Math" panose="02040503050406030204" pitchFamily="18" charset="0"/>
                      </a:rPr>
                      <m:t>=</m:t>
                    </m:r>
                    <m:r>
                      <a:rPr lang="en-US" sz="2200" b="0" i="1" smtClean="0">
                        <a:latin typeface="Cambria Math" panose="02040503050406030204" pitchFamily="18" charset="0"/>
                        <a:ea typeface="Cambria Math" panose="02040503050406030204" pitchFamily="18" charset="0"/>
                      </a:rPr>
                      <m:t>7.55</m:t>
                    </m:r>
                  </m:oMath>
                </a14:m>
                <a:r>
                  <a:rPr lang="en-US" sz="2200" b="0" dirty="0">
                    <a:ea typeface="Cambria Math" panose="02040503050406030204" pitchFamily="18" charset="0"/>
                  </a:rPr>
                  <a:t> or 7.55:1</a:t>
                </a:r>
              </a:p>
              <a:p>
                <a:endParaRPr lang="en-US" sz="2200" dirty="0"/>
              </a:p>
              <a:p>
                <a:r>
                  <a:rPr lang="en-US" sz="2200" dirty="0"/>
                  <a:t>Interpretation: Doctors make 7.55 monetary units for every 1 monetary unit that community health workers make.</a:t>
                </a:r>
              </a:p>
            </p:txBody>
          </p:sp>
        </mc:Choice>
        <mc:Fallback xmlns="">
          <p:sp>
            <p:nvSpPr>
              <p:cNvPr id="6" name="TextBox 5"/>
              <p:cNvSpPr txBox="1">
                <a:spLocks noRot="1" noChangeAspect="1" noMove="1" noResize="1" noEditPoints="1" noAdjustHandles="1" noChangeArrowheads="1" noChangeShapeType="1" noTextEdit="1"/>
              </p:cNvSpPr>
              <p:nvPr/>
            </p:nvSpPr>
            <p:spPr>
              <a:xfrm>
                <a:off x="1118586" y="4243526"/>
                <a:ext cx="7270812" cy="1927451"/>
              </a:xfrm>
              <a:prstGeom prst="rect">
                <a:avLst/>
              </a:prstGeom>
              <a:blipFill>
                <a:blip r:embed="rId3"/>
                <a:stretch>
                  <a:fillRect l="-1090" b="-6013"/>
                </a:stretch>
              </a:blipFill>
            </p:spPr>
            <p:txBody>
              <a:bodyPr/>
              <a:lstStyle/>
              <a:p>
                <a:r>
                  <a:rPr lang="en-US">
                    <a:noFill/>
                  </a:rPr>
                  <a:t> </a:t>
                </a:r>
              </a:p>
            </p:txBody>
          </p:sp>
        </mc:Fallback>
      </mc:AlternateContent>
    </p:spTree>
    <p:extLst>
      <p:ext uri="{BB962C8B-B14F-4D97-AF65-F5344CB8AC3E}">
        <p14:creationId xmlns:p14="http://schemas.microsoft.com/office/powerpoint/2010/main" val="2227226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HRH Percentage urban versus rural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8924965"/>
              </p:ext>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4136224085"/>
                    </a:ext>
                  </a:extLst>
                </a:gridCol>
                <a:gridCol w="2743200">
                  <a:extLst>
                    <a:ext uri="{9D8B030D-6E8A-4147-A177-3AD203B41FA5}">
                      <a16:colId xmlns="" xmlns:a16="http://schemas.microsoft.com/office/drawing/2014/main" val="1877432890"/>
                    </a:ext>
                  </a:extLst>
                </a:gridCol>
                <a:gridCol w="2743200">
                  <a:extLst>
                    <a:ext uri="{9D8B030D-6E8A-4147-A177-3AD203B41FA5}">
                      <a16:colId xmlns="" xmlns:a16="http://schemas.microsoft.com/office/drawing/2014/main" val="1353785958"/>
                    </a:ext>
                  </a:extLst>
                </a:gridCol>
              </a:tblGrid>
              <a:tr h="370840">
                <a:tc>
                  <a:txBody>
                    <a:bodyPr/>
                    <a:lstStyle/>
                    <a:p>
                      <a:r>
                        <a:rPr lang="en-US" dirty="0"/>
                        <a:t>Cadre</a:t>
                      </a:r>
                    </a:p>
                  </a:txBody>
                  <a:tcPr/>
                </a:tc>
                <a:tc>
                  <a:txBody>
                    <a:bodyPr/>
                    <a:lstStyle/>
                    <a:p>
                      <a:r>
                        <a:rPr lang="en-US" dirty="0"/>
                        <a:t>Urban</a:t>
                      </a:r>
                    </a:p>
                  </a:txBody>
                  <a:tcPr/>
                </a:tc>
                <a:tc>
                  <a:txBody>
                    <a:bodyPr/>
                    <a:lstStyle/>
                    <a:p>
                      <a:r>
                        <a:rPr lang="en-US" dirty="0"/>
                        <a:t>Rural</a:t>
                      </a:r>
                    </a:p>
                  </a:txBody>
                  <a:tcPr/>
                </a:tc>
                <a:extLst>
                  <a:ext uri="{0D108BD9-81ED-4DB2-BD59-A6C34878D82A}">
                    <a16:rowId xmlns="" xmlns:a16="http://schemas.microsoft.com/office/drawing/2014/main" val="1487096969"/>
                  </a:ext>
                </a:extLst>
              </a:tr>
              <a:tr h="370840">
                <a:tc>
                  <a:txBody>
                    <a:bodyPr/>
                    <a:lstStyle/>
                    <a:p>
                      <a:r>
                        <a:rPr lang="en-US" dirty="0"/>
                        <a:t>Doctor</a:t>
                      </a:r>
                    </a:p>
                  </a:txBody>
                  <a:tcPr/>
                </a:tc>
                <a:tc>
                  <a:txBody>
                    <a:bodyPr/>
                    <a:lstStyle/>
                    <a:p>
                      <a:r>
                        <a:rPr lang="en-US" dirty="0"/>
                        <a:t>6,996</a:t>
                      </a:r>
                    </a:p>
                  </a:txBody>
                  <a:tcPr/>
                </a:tc>
                <a:tc>
                  <a:txBody>
                    <a:bodyPr/>
                    <a:lstStyle/>
                    <a:p>
                      <a:r>
                        <a:rPr lang="en-US" dirty="0"/>
                        <a:t>1,235</a:t>
                      </a:r>
                    </a:p>
                  </a:txBody>
                  <a:tcPr/>
                </a:tc>
                <a:extLst>
                  <a:ext uri="{0D108BD9-81ED-4DB2-BD59-A6C34878D82A}">
                    <a16:rowId xmlns="" xmlns:a16="http://schemas.microsoft.com/office/drawing/2014/main" val="2915539427"/>
                  </a:ext>
                </a:extLst>
              </a:tr>
              <a:tr h="370840">
                <a:tc>
                  <a:txBody>
                    <a:bodyPr/>
                    <a:lstStyle/>
                    <a:p>
                      <a:r>
                        <a:rPr lang="en-US" dirty="0"/>
                        <a:t>Nurse</a:t>
                      </a:r>
                    </a:p>
                  </a:txBody>
                  <a:tcPr/>
                </a:tc>
                <a:tc>
                  <a:txBody>
                    <a:bodyPr/>
                    <a:lstStyle/>
                    <a:p>
                      <a:r>
                        <a:rPr lang="en-US" dirty="0"/>
                        <a:t>37,005</a:t>
                      </a:r>
                    </a:p>
                  </a:txBody>
                  <a:tcPr/>
                </a:tc>
                <a:tc>
                  <a:txBody>
                    <a:bodyPr/>
                    <a:lstStyle/>
                    <a:p>
                      <a:r>
                        <a:rPr lang="en-US" dirty="0"/>
                        <a:t>15,115</a:t>
                      </a:r>
                    </a:p>
                  </a:txBody>
                  <a:tcPr/>
                </a:tc>
                <a:extLst>
                  <a:ext uri="{0D108BD9-81ED-4DB2-BD59-A6C34878D82A}">
                    <a16:rowId xmlns="" xmlns:a16="http://schemas.microsoft.com/office/drawing/2014/main" val="1208423912"/>
                  </a:ext>
                </a:extLst>
              </a:tr>
              <a:tr h="370840">
                <a:tc>
                  <a:txBody>
                    <a:bodyPr/>
                    <a:lstStyle/>
                    <a:p>
                      <a:r>
                        <a:rPr lang="en-US" dirty="0"/>
                        <a:t>Midwives</a:t>
                      </a:r>
                    </a:p>
                  </a:txBody>
                  <a:tcPr/>
                </a:tc>
                <a:tc>
                  <a:txBody>
                    <a:bodyPr/>
                    <a:lstStyle/>
                    <a:p>
                      <a:r>
                        <a:rPr lang="en-US" dirty="0"/>
                        <a:t>6,533</a:t>
                      </a:r>
                    </a:p>
                  </a:txBody>
                  <a:tcPr/>
                </a:tc>
                <a:tc>
                  <a:txBody>
                    <a:bodyPr/>
                    <a:lstStyle/>
                    <a:p>
                      <a:r>
                        <a:rPr lang="en-US" dirty="0"/>
                        <a:t>6,276</a:t>
                      </a:r>
                    </a:p>
                  </a:txBody>
                  <a:tcPr/>
                </a:tc>
                <a:extLst>
                  <a:ext uri="{0D108BD9-81ED-4DB2-BD59-A6C34878D82A}">
                    <a16:rowId xmlns="" xmlns:a16="http://schemas.microsoft.com/office/drawing/2014/main" val="1119279251"/>
                  </a:ext>
                </a:extLst>
              </a:tr>
              <a:tr h="370840">
                <a:tc>
                  <a:txBody>
                    <a:bodyPr/>
                    <a:lstStyle/>
                    <a:p>
                      <a:r>
                        <a:rPr lang="en-US" dirty="0"/>
                        <a:t>Community health workers</a:t>
                      </a:r>
                    </a:p>
                  </a:txBody>
                  <a:tcPr/>
                </a:tc>
                <a:tc>
                  <a:txBody>
                    <a:bodyPr/>
                    <a:lstStyle/>
                    <a:p>
                      <a:r>
                        <a:rPr lang="en-US" dirty="0"/>
                        <a:t>28,680</a:t>
                      </a:r>
                    </a:p>
                  </a:txBody>
                  <a:tcPr/>
                </a:tc>
                <a:tc>
                  <a:txBody>
                    <a:bodyPr/>
                    <a:lstStyle/>
                    <a:p>
                      <a:r>
                        <a:rPr lang="en-US" dirty="0"/>
                        <a:t>150,570</a:t>
                      </a:r>
                    </a:p>
                  </a:txBody>
                  <a:tcPr/>
                </a:tc>
                <a:extLst>
                  <a:ext uri="{0D108BD9-81ED-4DB2-BD59-A6C34878D82A}">
                    <a16:rowId xmlns="" xmlns:a16="http://schemas.microsoft.com/office/drawing/2014/main" val="1777841723"/>
                  </a:ext>
                </a:extLst>
              </a:tr>
            </a:tbl>
          </a:graphicData>
        </a:graphic>
      </p:graphicFrame>
      <p:sp>
        <p:nvSpPr>
          <p:cNvPr id="3" name="TextBox 2"/>
          <p:cNvSpPr txBox="1"/>
          <p:nvPr/>
        </p:nvSpPr>
        <p:spPr>
          <a:xfrm>
            <a:off x="457200" y="3793971"/>
            <a:ext cx="7594847" cy="2246769"/>
          </a:xfrm>
          <a:prstGeom prst="rect">
            <a:avLst/>
          </a:prstGeom>
          <a:noFill/>
        </p:spPr>
        <p:txBody>
          <a:bodyPr wrap="square" rtlCol="0">
            <a:spAutoFit/>
          </a:bodyPr>
          <a:lstStyle/>
          <a:p>
            <a:r>
              <a:rPr lang="en-US" sz="2000" b="1" dirty="0">
                <a:solidFill>
                  <a:srgbClr val="FF0000"/>
                </a:solidFill>
              </a:rPr>
              <a:t>Question: What percent of midwives are located in urban areas?</a:t>
            </a:r>
          </a:p>
          <a:p>
            <a:endParaRPr lang="en-US" sz="2000" dirty="0"/>
          </a:p>
          <a:p>
            <a:endParaRPr lang="en-US" sz="2000" dirty="0"/>
          </a:p>
          <a:p>
            <a:r>
              <a:rPr lang="en-US" sz="2000" dirty="0"/>
              <a:t>What numbers from this table would you use to calculate this percentage?</a:t>
            </a:r>
          </a:p>
          <a:p>
            <a:endParaRPr lang="en-US" sz="2000" dirty="0"/>
          </a:p>
        </p:txBody>
      </p:sp>
      <p:sp>
        <p:nvSpPr>
          <p:cNvPr id="5" name="TextBox 4"/>
          <p:cNvSpPr txBox="1"/>
          <p:nvPr/>
        </p:nvSpPr>
        <p:spPr>
          <a:xfrm>
            <a:off x="457200" y="1260629"/>
            <a:ext cx="8136384" cy="369332"/>
          </a:xfrm>
          <a:prstGeom prst="rect">
            <a:avLst/>
          </a:prstGeom>
          <a:noFill/>
        </p:spPr>
        <p:txBody>
          <a:bodyPr wrap="square" rtlCol="0">
            <a:spAutoFit/>
          </a:bodyPr>
          <a:lstStyle/>
          <a:p>
            <a:r>
              <a:rPr lang="en-US" b="1" dirty="0"/>
              <a:t>Number of Health Workers in Urban and Rural Settings</a:t>
            </a:r>
          </a:p>
        </p:txBody>
      </p:sp>
    </p:spTree>
    <p:extLst>
      <p:ext uri="{BB962C8B-B14F-4D97-AF65-F5344CB8AC3E}">
        <p14:creationId xmlns:p14="http://schemas.microsoft.com/office/powerpoint/2010/main" val="3847924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HRH Percentage urban versus rural</a:t>
            </a:r>
          </a:p>
        </p:txBody>
      </p:sp>
      <p:graphicFrame>
        <p:nvGraphicFramePr>
          <p:cNvPr id="4" name="Content Placeholder 3"/>
          <p:cNvGraphicFramePr>
            <a:graphicFrameLocks noGrp="1"/>
          </p:cNvGraphicFramePr>
          <p:nvPr>
            <p:ph idx="1"/>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4136224085"/>
                    </a:ext>
                  </a:extLst>
                </a:gridCol>
                <a:gridCol w="2743200">
                  <a:extLst>
                    <a:ext uri="{9D8B030D-6E8A-4147-A177-3AD203B41FA5}">
                      <a16:colId xmlns="" xmlns:a16="http://schemas.microsoft.com/office/drawing/2014/main" val="1877432890"/>
                    </a:ext>
                  </a:extLst>
                </a:gridCol>
                <a:gridCol w="2743200">
                  <a:extLst>
                    <a:ext uri="{9D8B030D-6E8A-4147-A177-3AD203B41FA5}">
                      <a16:colId xmlns="" xmlns:a16="http://schemas.microsoft.com/office/drawing/2014/main" val="1353785958"/>
                    </a:ext>
                  </a:extLst>
                </a:gridCol>
              </a:tblGrid>
              <a:tr h="370840">
                <a:tc>
                  <a:txBody>
                    <a:bodyPr/>
                    <a:lstStyle/>
                    <a:p>
                      <a:r>
                        <a:rPr lang="en-US" dirty="0"/>
                        <a:t>Cadre</a:t>
                      </a:r>
                    </a:p>
                  </a:txBody>
                  <a:tcPr/>
                </a:tc>
                <a:tc>
                  <a:txBody>
                    <a:bodyPr/>
                    <a:lstStyle/>
                    <a:p>
                      <a:r>
                        <a:rPr lang="en-US" dirty="0"/>
                        <a:t>Urban</a:t>
                      </a:r>
                    </a:p>
                  </a:txBody>
                  <a:tcPr/>
                </a:tc>
                <a:tc>
                  <a:txBody>
                    <a:bodyPr/>
                    <a:lstStyle/>
                    <a:p>
                      <a:r>
                        <a:rPr lang="en-US" dirty="0"/>
                        <a:t>Rural</a:t>
                      </a:r>
                    </a:p>
                  </a:txBody>
                  <a:tcPr/>
                </a:tc>
                <a:extLst>
                  <a:ext uri="{0D108BD9-81ED-4DB2-BD59-A6C34878D82A}">
                    <a16:rowId xmlns="" xmlns:a16="http://schemas.microsoft.com/office/drawing/2014/main" val="1487096969"/>
                  </a:ext>
                </a:extLst>
              </a:tr>
              <a:tr h="370840">
                <a:tc>
                  <a:txBody>
                    <a:bodyPr/>
                    <a:lstStyle/>
                    <a:p>
                      <a:r>
                        <a:rPr lang="en-US" dirty="0"/>
                        <a:t>Doctor</a:t>
                      </a:r>
                    </a:p>
                  </a:txBody>
                  <a:tcPr/>
                </a:tc>
                <a:tc>
                  <a:txBody>
                    <a:bodyPr/>
                    <a:lstStyle/>
                    <a:p>
                      <a:r>
                        <a:rPr lang="en-US" dirty="0"/>
                        <a:t>6,996</a:t>
                      </a:r>
                    </a:p>
                  </a:txBody>
                  <a:tcPr/>
                </a:tc>
                <a:tc>
                  <a:txBody>
                    <a:bodyPr/>
                    <a:lstStyle/>
                    <a:p>
                      <a:r>
                        <a:rPr lang="en-US" dirty="0"/>
                        <a:t>1,235</a:t>
                      </a:r>
                    </a:p>
                  </a:txBody>
                  <a:tcPr/>
                </a:tc>
                <a:extLst>
                  <a:ext uri="{0D108BD9-81ED-4DB2-BD59-A6C34878D82A}">
                    <a16:rowId xmlns="" xmlns:a16="http://schemas.microsoft.com/office/drawing/2014/main" val="2915539427"/>
                  </a:ext>
                </a:extLst>
              </a:tr>
              <a:tr h="370840">
                <a:tc>
                  <a:txBody>
                    <a:bodyPr/>
                    <a:lstStyle/>
                    <a:p>
                      <a:r>
                        <a:rPr lang="en-US" dirty="0"/>
                        <a:t>Nurse</a:t>
                      </a:r>
                    </a:p>
                  </a:txBody>
                  <a:tcPr/>
                </a:tc>
                <a:tc>
                  <a:txBody>
                    <a:bodyPr/>
                    <a:lstStyle/>
                    <a:p>
                      <a:r>
                        <a:rPr lang="en-US" dirty="0"/>
                        <a:t>37,005</a:t>
                      </a:r>
                    </a:p>
                  </a:txBody>
                  <a:tcPr/>
                </a:tc>
                <a:tc>
                  <a:txBody>
                    <a:bodyPr/>
                    <a:lstStyle/>
                    <a:p>
                      <a:r>
                        <a:rPr lang="en-US" dirty="0"/>
                        <a:t>15,115</a:t>
                      </a:r>
                    </a:p>
                  </a:txBody>
                  <a:tcPr/>
                </a:tc>
                <a:extLst>
                  <a:ext uri="{0D108BD9-81ED-4DB2-BD59-A6C34878D82A}">
                    <a16:rowId xmlns="" xmlns:a16="http://schemas.microsoft.com/office/drawing/2014/main" val="1208423912"/>
                  </a:ext>
                </a:extLst>
              </a:tr>
              <a:tr h="370840">
                <a:tc>
                  <a:txBody>
                    <a:bodyPr/>
                    <a:lstStyle/>
                    <a:p>
                      <a:r>
                        <a:rPr lang="en-US" dirty="0"/>
                        <a:t>Midwives</a:t>
                      </a:r>
                    </a:p>
                  </a:txBody>
                  <a:tcPr/>
                </a:tc>
                <a:tc>
                  <a:txBody>
                    <a:bodyPr/>
                    <a:lstStyle/>
                    <a:p>
                      <a:r>
                        <a:rPr lang="en-US" dirty="0"/>
                        <a:t>6,533</a:t>
                      </a:r>
                    </a:p>
                  </a:txBody>
                  <a:tcPr/>
                </a:tc>
                <a:tc>
                  <a:txBody>
                    <a:bodyPr/>
                    <a:lstStyle/>
                    <a:p>
                      <a:r>
                        <a:rPr lang="en-US" dirty="0"/>
                        <a:t>6,276</a:t>
                      </a:r>
                    </a:p>
                  </a:txBody>
                  <a:tcPr/>
                </a:tc>
                <a:extLst>
                  <a:ext uri="{0D108BD9-81ED-4DB2-BD59-A6C34878D82A}">
                    <a16:rowId xmlns="" xmlns:a16="http://schemas.microsoft.com/office/drawing/2014/main" val="1119279251"/>
                  </a:ext>
                </a:extLst>
              </a:tr>
              <a:tr h="370840">
                <a:tc>
                  <a:txBody>
                    <a:bodyPr/>
                    <a:lstStyle/>
                    <a:p>
                      <a:r>
                        <a:rPr lang="en-US" dirty="0"/>
                        <a:t>Community health workers</a:t>
                      </a:r>
                    </a:p>
                  </a:txBody>
                  <a:tcPr/>
                </a:tc>
                <a:tc>
                  <a:txBody>
                    <a:bodyPr/>
                    <a:lstStyle/>
                    <a:p>
                      <a:r>
                        <a:rPr lang="en-US" dirty="0"/>
                        <a:t>28,680</a:t>
                      </a:r>
                    </a:p>
                  </a:txBody>
                  <a:tcPr/>
                </a:tc>
                <a:tc>
                  <a:txBody>
                    <a:bodyPr/>
                    <a:lstStyle/>
                    <a:p>
                      <a:r>
                        <a:rPr lang="en-US" dirty="0"/>
                        <a:t>150,570</a:t>
                      </a:r>
                    </a:p>
                  </a:txBody>
                  <a:tcPr/>
                </a:tc>
                <a:extLst>
                  <a:ext uri="{0D108BD9-81ED-4DB2-BD59-A6C34878D82A}">
                    <a16:rowId xmlns="" xmlns:a16="http://schemas.microsoft.com/office/drawing/2014/main" val="1777841723"/>
                  </a:ext>
                </a:extLst>
              </a:tr>
            </a:tbl>
          </a:graphicData>
        </a:graphic>
      </p:graphicFrame>
      <p:sp>
        <p:nvSpPr>
          <p:cNvPr id="3" name="TextBox 2"/>
          <p:cNvSpPr txBox="1"/>
          <p:nvPr/>
        </p:nvSpPr>
        <p:spPr>
          <a:xfrm>
            <a:off x="457200" y="3793971"/>
            <a:ext cx="7594847" cy="3170099"/>
          </a:xfrm>
          <a:prstGeom prst="rect">
            <a:avLst/>
          </a:prstGeom>
          <a:noFill/>
        </p:spPr>
        <p:txBody>
          <a:bodyPr wrap="square" rtlCol="0">
            <a:spAutoFit/>
          </a:bodyPr>
          <a:lstStyle/>
          <a:p>
            <a:r>
              <a:rPr lang="en-US" sz="2000" b="1" dirty="0">
                <a:solidFill>
                  <a:srgbClr val="FF0000"/>
                </a:solidFill>
              </a:rPr>
              <a:t>Question: What percent of midwives are located in urban areas?</a:t>
            </a:r>
          </a:p>
          <a:p>
            <a:endParaRPr lang="en-US" sz="2000" dirty="0"/>
          </a:p>
          <a:p>
            <a:endParaRPr lang="en-US" sz="2000" dirty="0"/>
          </a:p>
          <a:p>
            <a:r>
              <a:rPr lang="en-US" sz="2000" dirty="0"/>
              <a:t>What numbers from this table would you use to calculate this percentage?</a:t>
            </a:r>
          </a:p>
          <a:p>
            <a:endParaRPr lang="en-US" sz="2000" dirty="0"/>
          </a:p>
          <a:p>
            <a:r>
              <a:rPr lang="en-US" sz="2000" dirty="0"/>
              <a:t>Number of urban midwives= ______</a:t>
            </a:r>
          </a:p>
          <a:p>
            <a:r>
              <a:rPr lang="en-US" sz="2000" dirty="0"/>
              <a:t>Total number of midwives= _______</a:t>
            </a:r>
          </a:p>
          <a:p>
            <a:endParaRPr lang="en-US" sz="2000" dirty="0"/>
          </a:p>
        </p:txBody>
      </p:sp>
      <p:sp>
        <p:nvSpPr>
          <p:cNvPr id="5" name="TextBox 4"/>
          <p:cNvSpPr txBox="1"/>
          <p:nvPr/>
        </p:nvSpPr>
        <p:spPr>
          <a:xfrm>
            <a:off x="457200" y="1260629"/>
            <a:ext cx="8136384" cy="369332"/>
          </a:xfrm>
          <a:prstGeom prst="rect">
            <a:avLst/>
          </a:prstGeom>
          <a:noFill/>
        </p:spPr>
        <p:txBody>
          <a:bodyPr wrap="square" rtlCol="0">
            <a:spAutoFit/>
          </a:bodyPr>
          <a:lstStyle/>
          <a:p>
            <a:r>
              <a:rPr lang="en-US" b="1" dirty="0"/>
              <a:t>Number of Health Workers in Urban and Rural Settings</a:t>
            </a:r>
          </a:p>
        </p:txBody>
      </p:sp>
    </p:spTree>
    <p:extLst>
      <p:ext uri="{BB962C8B-B14F-4D97-AF65-F5344CB8AC3E}">
        <p14:creationId xmlns:p14="http://schemas.microsoft.com/office/powerpoint/2010/main" val="3280271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HRH Percentage urban versus rural</a:t>
            </a:r>
          </a:p>
        </p:txBody>
      </p:sp>
      <p:graphicFrame>
        <p:nvGraphicFramePr>
          <p:cNvPr id="4" name="Content Placeholder 3"/>
          <p:cNvGraphicFramePr>
            <a:graphicFrameLocks noGrp="1"/>
          </p:cNvGraphicFramePr>
          <p:nvPr>
            <p:ph idx="1"/>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4136224085"/>
                    </a:ext>
                  </a:extLst>
                </a:gridCol>
                <a:gridCol w="2743200">
                  <a:extLst>
                    <a:ext uri="{9D8B030D-6E8A-4147-A177-3AD203B41FA5}">
                      <a16:colId xmlns="" xmlns:a16="http://schemas.microsoft.com/office/drawing/2014/main" val="1877432890"/>
                    </a:ext>
                  </a:extLst>
                </a:gridCol>
                <a:gridCol w="2743200">
                  <a:extLst>
                    <a:ext uri="{9D8B030D-6E8A-4147-A177-3AD203B41FA5}">
                      <a16:colId xmlns="" xmlns:a16="http://schemas.microsoft.com/office/drawing/2014/main" val="1353785958"/>
                    </a:ext>
                  </a:extLst>
                </a:gridCol>
              </a:tblGrid>
              <a:tr h="370840">
                <a:tc>
                  <a:txBody>
                    <a:bodyPr/>
                    <a:lstStyle/>
                    <a:p>
                      <a:r>
                        <a:rPr lang="en-US" dirty="0"/>
                        <a:t>Cadre</a:t>
                      </a:r>
                    </a:p>
                  </a:txBody>
                  <a:tcPr/>
                </a:tc>
                <a:tc>
                  <a:txBody>
                    <a:bodyPr/>
                    <a:lstStyle/>
                    <a:p>
                      <a:r>
                        <a:rPr lang="en-US" dirty="0"/>
                        <a:t>Urban</a:t>
                      </a:r>
                    </a:p>
                  </a:txBody>
                  <a:tcPr/>
                </a:tc>
                <a:tc>
                  <a:txBody>
                    <a:bodyPr/>
                    <a:lstStyle/>
                    <a:p>
                      <a:r>
                        <a:rPr lang="en-US" dirty="0"/>
                        <a:t>Rural</a:t>
                      </a:r>
                    </a:p>
                  </a:txBody>
                  <a:tcPr/>
                </a:tc>
                <a:extLst>
                  <a:ext uri="{0D108BD9-81ED-4DB2-BD59-A6C34878D82A}">
                    <a16:rowId xmlns="" xmlns:a16="http://schemas.microsoft.com/office/drawing/2014/main" val="1487096969"/>
                  </a:ext>
                </a:extLst>
              </a:tr>
              <a:tr h="370840">
                <a:tc>
                  <a:txBody>
                    <a:bodyPr/>
                    <a:lstStyle/>
                    <a:p>
                      <a:r>
                        <a:rPr lang="en-US" dirty="0"/>
                        <a:t>Doctor</a:t>
                      </a:r>
                    </a:p>
                  </a:txBody>
                  <a:tcPr/>
                </a:tc>
                <a:tc>
                  <a:txBody>
                    <a:bodyPr/>
                    <a:lstStyle/>
                    <a:p>
                      <a:r>
                        <a:rPr lang="en-US" dirty="0"/>
                        <a:t>6,996</a:t>
                      </a:r>
                    </a:p>
                  </a:txBody>
                  <a:tcPr/>
                </a:tc>
                <a:tc>
                  <a:txBody>
                    <a:bodyPr/>
                    <a:lstStyle/>
                    <a:p>
                      <a:r>
                        <a:rPr lang="en-US" dirty="0"/>
                        <a:t>1,235</a:t>
                      </a:r>
                    </a:p>
                  </a:txBody>
                  <a:tcPr/>
                </a:tc>
                <a:extLst>
                  <a:ext uri="{0D108BD9-81ED-4DB2-BD59-A6C34878D82A}">
                    <a16:rowId xmlns="" xmlns:a16="http://schemas.microsoft.com/office/drawing/2014/main" val="2915539427"/>
                  </a:ext>
                </a:extLst>
              </a:tr>
              <a:tr h="370840">
                <a:tc>
                  <a:txBody>
                    <a:bodyPr/>
                    <a:lstStyle/>
                    <a:p>
                      <a:r>
                        <a:rPr lang="en-US" dirty="0"/>
                        <a:t>Nurse</a:t>
                      </a:r>
                    </a:p>
                  </a:txBody>
                  <a:tcPr/>
                </a:tc>
                <a:tc>
                  <a:txBody>
                    <a:bodyPr/>
                    <a:lstStyle/>
                    <a:p>
                      <a:r>
                        <a:rPr lang="en-US" dirty="0"/>
                        <a:t>37,005</a:t>
                      </a:r>
                    </a:p>
                  </a:txBody>
                  <a:tcPr/>
                </a:tc>
                <a:tc>
                  <a:txBody>
                    <a:bodyPr/>
                    <a:lstStyle/>
                    <a:p>
                      <a:r>
                        <a:rPr lang="en-US" dirty="0"/>
                        <a:t>15,115</a:t>
                      </a:r>
                    </a:p>
                  </a:txBody>
                  <a:tcPr/>
                </a:tc>
                <a:extLst>
                  <a:ext uri="{0D108BD9-81ED-4DB2-BD59-A6C34878D82A}">
                    <a16:rowId xmlns="" xmlns:a16="http://schemas.microsoft.com/office/drawing/2014/main" val="1208423912"/>
                  </a:ext>
                </a:extLst>
              </a:tr>
              <a:tr h="370840">
                <a:tc>
                  <a:txBody>
                    <a:bodyPr/>
                    <a:lstStyle/>
                    <a:p>
                      <a:r>
                        <a:rPr lang="en-US" dirty="0"/>
                        <a:t>Midwives</a:t>
                      </a:r>
                    </a:p>
                  </a:txBody>
                  <a:tcPr/>
                </a:tc>
                <a:tc>
                  <a:txBody>
                    <a:bodyPr/>
                    <a:lstStyle/>
                    <a:p>
                      <a:r>
                        <a:rPr lang="en-US" dirty="0"/>
                        <a:t>6,533</a:t>
                      </a:r>
                    </a:p>
                  </a:txBody>
                  <a:tcPr/>
                </a:tc>
                <a:tc>
                  <a:txBody>
                    <a:bodyPr/>
                    <a:lstStyle/>
                    <a:p>
                      <a:r>
                        <a:rPr lang="en-US" dirty="0"/>
                        <a:t>6,276</a:t>
                      </a:r>
                    </a:p>
                  </a:txBody>
                  <a:tcPr/>
                </a:tc>
                <a:extLst>
                  <a:ext uri="{0D108BD9-81ED-4DB2-BD59-A6C34878D82A}">
                    <a16:rowId xmlns="" xmlns:a16="http://schemas.microsoft.com/office/drawing/2014/main" val="1119279251"/>
                  </a:ext>
                </a:extLst>
              </a:tr>
              <a:tr h="370840">
                <a:tc>
                  <a:txBody>
                    <a:bodyPr/>
                    <a:lstStyle/>
                    <a:p>
                      <a:r>
                        <a:rPr lang="en-US" dirty="0"/>
                        <a:t>Community health workers</a:t>
                      </a:r>
                    </a:p>
                  </a:txBody>
                  <a:tcPr/>
                </a:tc>
                <a:tc>
                  <a:txBody>
                    <a:bodyPr/>
                    <a:lstStyle/>
                    <a:p>
                      <a:r>
                        <a:rPr lang="en-US" dirty="0"/>
                        <a:t>28,680</a:t>
                      </a:r>
                    </a:p>
                  </a:txBody>
                  <a:tcPr/>
                </a:tc>
                <a:tc>
                  <a:txBody>
                    <a:bodyPr/>
                    <a:lstStyle/>
                    <a:p>
                      <a:r>
                        <a:rPr lang="en-US" dirty="0"/>
                        <a:t>150,570</a:t>
                      </a:r>
                    </a:p>
                  </a:txBody>
                  <a:tcPr/>
                </a:tc>
                <a:extLst>
                  <a:ext uri="{0D108BD9-81ED-4DB2-BD59-A6C34878D82A}">
                    <a16:rowId xmlns="" xmlns:a16="http://schemas.microsoft.com/office/drawing/2014/main" val="1777841723"/>
                  </a:ext>
                </a:extLst>
              </a:tr>
            </a:tbl>
          </a:graphicData>
        </a:graphic>
      </p:graphicFrame>
      <p:sp>
        <p:nvSpPr>
          <p:cNvPr id="3" name="TextBox 2"/>
          <p:cNvSpPr txBox="1"/>
          <p:nvPr/>
        </p:nvSpPr>
        <p:spPr>
          <a:xfrm>
            <a:off x="457200" y="3793971"/>
            <a:ext cx="7594847" cy="2862322"/>
          </a:xfrm>
          <a:prstGeom prst="rect">
            <a:avLst/>
          </a:prstGeom>
          <a:noFill/>
        </p:spPr>
        <p:txBody>
          <a:bodyPr wrap="square" rtlCol="0">
            <a:spAutoFit/>
          </a:bodyPr>
          <a:lstStyle/>
          <a:p>
            <a:r>
              <a:rPr lang="en-US" sz="2000" dirty="0">
                <a:solidFill>
                  <a:srgbClr val="FF0000"/>
                </a:solidFill>
              </a:rPr>
              <a:t>Question: What percent of midwives are located in urban areas?</a:t>
            </a:r>
          </a:p>
          <a:p>
            <a:endParaRPr lang="en-US" sz="2000" dirty="0"/>
          </a:p>
          <a:p>
            <a:endParaRPr lang="en-US" sz="2000" dirty="0"/>
          </a:p>
          <a:p>
            <a:r>
              <a:rPr lang="en-US" sz="2000" dirty="0"/>
              <a:t>What numbers from this table would you use to calculate this percentage?</a:t>
            </a:r>
          </a:p>
          <a:p>
            <a:endParaRPr lang="en-US" sz="2000" dirty="0"/>
          </a:p>
          <a:p>
            <a:r>
              <a:rPr lang="en-US" sz="2000" dirty="0"/>
              <a:t>Number of urban midwives= 6,533</a:t>
            </a:r>
          </a:p>
          <a:p>
            <a:r>
              <a:rPr lang="en-US" sz="2000" dirty="0"/>
              <a:t>Total number of midwives= 6533+6276= 12,809</a:t>
            </a:r>
          </a:p>
          <a:p>
            <a:endParaRPr lang="en-US" sz="2000" dirty="0"/>
          </a:p>
        </p:txBody>
      </p:sp>
      <p:sp>
        <p:nvSpPr>
          <p:cNvPr id="5" name="TextBox 4"/>
          <p:cNvSpPr txBox="1"/>
          <p:nvPr/>
        </p:nvSpPr>
        <p:spPr>
          <a:xfrm>
            <a:off x="457200" y="1260629"/>
            <a:ext cx="8136384" cy="369332"/>
          </a:xfrm>
          <a:prstGeom prst="rect">
            <a:avLst/>
          </a:prstGeom>
          <a:noFill/>
        </p:spPr>
        <p:txBody>
          <a:bodyPr wrap="square" rtlCol="0">
            <a:spAutoFit/>
          </a:bodyPr>
          <a:lstStyle/>
          <a:p>
            <a:r>
              <a:rPr lang="en-US" b="1" dirty="0"/>
              <a:t>Number of Health Workers in Urban and Rural Settings</a:t>
            </a:r>
          </a:p>
        </p:txBody>
      </p:sp>
    </p:spTree>
    <p:extLst>
      <p:ext uri="{BB962C8B-B14F-4D97-AF65-F5344CB8AC3E}">
        <p14:creationId xmlns:p14="http://schemas.microsoft.com/office/powerpoint/2010/main" val="2605296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HRH Percentage urban versus rural</a:t>
            </a:r>
          </a:p>
        </p:txBody>
      </p:sp>
      <p:graphicFrame>
        <p:nvGraphicFramePr>
          <p:cNvPr id="4" name="Content Placeholder 3"/>
          <p:cNvGraphicFramePr>
            <a:graphicFrameLocks noGrp="1"/>
          </p:cNvGraphicFramePr>
          <p:nvPr>
            <p:ph idx="1"/>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4136224085"/>
                    </a:ext>
                  </a:extLst>
                </a:gridCol>
                <a:gridCol w="2743200">
                  <a:extLst>
                    <a:ext uri="{9D8B030D-6E8A-4147-A177-3AD203B41FA5}">
                      <a16:colId xmlns="" xmlns:a16="http://schemas.microsoft.com/office/drawing/2014/main" val="1877432890"/>
                    </a:ext>
                  </a:extLst>
                </a:gridCol>
                <a:gridCol w="2743200">
                  <a:extLst>
                    <a:ext uri="{9D8B030D-6E8A-4147-A177-3AD203B41FA5}">
                      <a16:colId xmlns="" xmlns:a16="http://schemas.microsoft.com/office/drawing/2014/main" val="1353785958"/>
                    </a:ext>
                  </a:extLst>
                </a:gridCol>
              </a:tblGrid>
              <a:tr h="370840">
                <a:tc>
                  <a:txBody>
                    <a:bodyPr/>
                    <a:lstStyle/>
                    <a:p>
                      <a:r>
                        <a:rPr lang="en-US" dirty="0"/>
                        <a:t>Cadre</a:t>
                      </a:r>
                    </a:p>
                  </a:txBody>
                  <a:tcPr/>
                </a:tc>
                <a:tc>
                  <a:txBody>
                    <a:bodyPr/>
                    <a:lstStyle/>
                    <a:p>
                      <a:r>
                        <a:rPr lang="en-US" dirty="0"/>
                        <a:t>Urban</a:t>
                      </a:r>
                    </a:p>
                  </a:txBody>
                  <a:tcPr/>
                </a:tc>
                <a:tc>
                  <a:txBody>
                    <a:bodyPr/>
                    <a:lstStyle/>
                    <a:p>
                      <a:r>
                        <a:rPr lang="en-US" dirty="0"/>
                        <a:t>Rural</a:t>
                      </a:r>
                    </a:p>
                  </a:txBody>
                  <a:tcPr/>
                </a:tc>
                <a:extLst>
                  <a:ext uri="{0D108BD9-81ED-4DB2-BD59-A6C34878D82A}">
                    <a16:rowId xmlns="" xmlns:a16="http://schemas.microsoft.com/office/drawing/2014/main" val="1487096969"/>
                  </a:ext>
                </a:extLst>
              </a:tr>
              <a:tr h="370840">
                <a:tc>
                  <a:txBody>
                    <a:bodyPr/>
                    <a:lstStyle/>
                    <a:p>
                      <a:r>
                        <a:rPr lang="en-US" dirty="0"/>
                        <a:t>Doctor</a:t>
                      </a:r>
                    </a:p>
                  </a:txBody>
                  <a:tcPr/>
                </a:tc>
                <a:tc>
                  <a:txBody>
                    <a:bodyPr/>
                    <a:lstStyle/>
                    <a:p>
                      <a:r>
                        <a:rPr lang="en-US" dirty="0"/>
                        <a:t>6,996</a:t>
                      </a:r>
                    </a:p>
                  </a:txBody>
                  <a:tcPr/>
                </a:tc>
                <a:tc>
                  <a:txBody>
                    <a:bodyPr/>
                    <a:lstStyle/>
                    <a:p>
                      <a:r>
                        <a:rPr lang="en-US" dirty="0"/>
                        <a:t>1,235</a:t>
                      </a:r>
                    </a:p>
                  </a:txBody>
                  <a:tcPr/>
                </a:tc>
                <a:extLst>
                  <a:ext uri="{0D108BD9-81ED-4DB2-BD59-A6C34878D82A}">
                    <a16:rowId xmlns="" xmlns:a16="http://schemas.microsoft.com/office/drawing/2014/main" val="2915539427"/>
                  </a:ext>
                </a:extLst>
              </a:tr>
              <a:tr h="370840">
                <a:tc>
                  <a:txBody>
                    <a:bodyPr/>
                    <a:lstStyle/>
                    <a:p>
                      <a:r>
                        <a:rPr lang="en-US" dirty="0"/>
                        <a:t>Nurse</a:t>
                      </a:r>
                    </a:p>
                  </a:txBody>
                  <a:tcPr/>
                </a:tc>
                <a:tc>
                  <a:txBody>
                    <a:bodyPr/>
                    <a:lstStyle/>
                    <a:p>
                      <a:r>
                        <a:rPr lang="en-US" dirty="0"/>
                        <a:t>37,005</a:t>
                      </a:r>
                    </a:p>
                  </a:txBody>
                  <a:tcPr/>
                </a:tc>
                <a:tc>
                  <a:txBody>
                    <a:bodyPr/>
                    <a:lstStyle/>
                    <a:p>
                      <a:r>
                        <a:rPr lang="en-US" dirty="0"/>
                        <a:t>15,115</a:t>
                      </a:r>
                    </a:p>
                  </a:txBody>
                  <a:tcPr/>
                </a:tc>
                <a:extLst>
                  <a:ext uri="{0D108BD9-81ED-4DB2-BD59-A6C34878D82A}">
                    <a16:rowId xmlns="" xmlns:a16="http://schemas.microsoft.com/office/drawing/2014/main" val="1208423912"/>
                  </a:ext>
                </a:extLst>
              </a:tr>
              <a:tr h="370840">
                <a:tc>
                  <a:txBody>
                    <a:bodyPr/>
                    <a:lstStyle/>
                    <a:p>
                      <a:r>
                        <a:rPr lang="en-US" dirty="0"/>
                        <a:t>Midwives</a:t>
                      </a:r>
                    </a:p>
                  </a:txBody>
                  <a:tcPr/>
                </a:tc>
                <a:tc>
                  <a:txBody>
                    <a:bodyPr/>
                    <a:lstStyle/>
                    <a:p>
                      <a:r>
                        <a:rPr lang="en-US" dirty="0"/>
                        <a:t>6,533</a:t>
                      </a:r>
                    </a:p>
                  </a:txBody>
                  <a:tcPr/>
                </a:tc>
                <a:tc>
                  <a:txBody>
                    <a:bodyPr/>
                    <a:lstStyle/>
                    <a:p>
                      <a:r>
                        <a:rPr lang="en-US" dirty="0"/>
                        <a:t>6,276</a:t>
                      </a:r>
                    </a:p>
                  </a:txBody>
                  <a:tcPr/>
                </a:tc>
                <a:extLst>
                  <a:ext uri="{0D108BD9-81ED-4DB2-BD59-A6C34878D82A}">
                    <a16:rowId xmlns="" xmlns:a16="http://schemas.microsoft.com/office/drawing/2014/main" val="1119279251"/>
                  </a:ext>
                </a:extLst>
              </a:tr>
              <a:tr h="370840">
                <a:tc>
                  <a:txBody>
                    <a:bodyPr/>
                    <a:lstStyle/>
                    <a:p>
                      <a:r>
                        <a:rPr lang="en-US" dirty="0"/>
                        <a:t>Community health workers</a:t>
                      </a:r>
                    </a:p>
                  </a:txBody>
                  <a:tcPr/>
                </a:tc>
                <a:tc>
                  <a:txBody>
                    <a:bodyPr/>
                    <a:lstStyle/>
                    <a:p>
                      <a:r>
                        <a:rPr lang="en-US" dirty="0"/>
                        <a:t>28,680</a:t>
                      </a:r>
                    </a:p>
                  </a:txBody>
                  <a:tcPr/>
                </a:tc>
                <a:tc>
                  <a:txBody>
                    <a:bodyPr/>
                    <a:lstStyle/>
                    <a:p>
                      <a:r>
                        <a:rPr lang="en-US" dirty="0"/>
                        <a:t>150,570</a:t>
                      </a:r>
                    </a:p>
                  </a:txBody>
                  <a:tcPr/>
                </a:tc>
                <a:extLst>
                  <a:ext uri="{0D108BD9-81ED-4DB2-BD59-A6C34878D82A}">
                    <a16:rowId xmlns="" xmlns:a16="http://schemas.microsoft.com/office/drawing/2014/main" val="1777841723"/>
                  </a:ext>
                </a:extLst>
              </a:tr>
            </a:tbl>
          </a:graphicData>
        </a:graphic>
      </p:graphicFrame>
      <mc:AlternateContent xmlns:mc="http://schemas.openxmlformats.org/markup-compatibility/2006" xmlns:a14="http://schemas.microsoft.com/office/drawing/2010/main">
        <mc:Choice Requires="a14">
          <p:sp>
            <p:nvSpPr>
              <p:cNvPr id="3" name="TextBox 2"/>
              <p:cNvSpPr txBox="1"/>
              <p:nvPr/>
            </p:nvSpPr>
            <p:spPr>
              <a:xfrm>
                <a:off x="457200" y="3793971"/>
                <a:ext cx="7594847" cy="2578078"/>
              </a:xfrm>
              <a:prstGeom prst="rect">
                <a:avLst/>
              </a:prstGeom>
              <a:noFill/>
            </p:spPr>
            <p:txBody>
              <a:bodyPr wrap="square" rtlCol="0">
                <a:spAutoFit/>
              </a:bodyPr>
              <a:lstStyle/>
              <a:p>
                <a:r>
                  <a:rPr lang="en-US" sz="2000" dirty="0">
                    <a:solidFill>
                      <a:srgbClr val="FF0000"/>
                    </a:solidFill>
                  </a:rPr>
                  <a:t>Question: What percent of midwives are located in urban areas?</a:t>
                </a:r>
              </a:p>
              <a:p>
                <a:endParaRPr lang="en-US" sz="2000" dirty="0"/>
              </a:p>
              <a:p>
                <a:pPr/>
                <a14:m>
                  <m:oMathPara xmlns:m="http://schemas.openxmlformats.org/officeDocument/2006/math">
                    <m:oMathParaPr>
                      <m:jc m:val="centerGroup"/>
                    </m:oMathParaPr>
                    <m:oMath xmlns:m="http://schemas.openxmlformats.org/officeDocument/2006/math">
                      <m:f>
                        <m:fPr>
                          <m:ctrlPr>
                            <a:rPr lang="en-US" sz="2000" i="1" smtClean="0">
                              <a:latin typeface="Cambria Math"/>
                            </a:rPr>
                          </m:ctrlPr>
                        </m:fPr>
                        <m:num>
                          <m:r>
                            <a:rPr lang="en-US" sz="2000" b="0" i="1" smtClean="0">
                              <a:latin typeface="Cambria Math" panose="02040503050406030204" pitchFamily="18" charset="0"/>
                            </a:rPr>
                            <m:t>𝑁𝑢𝑚𝑏𝑒𝑟</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r>
                            <a:rPr lang="en-US" sz="2000" b="0" i="1" smtClean="0">
                              <a:latin typeface="Cambria Math" panose="02040503050406030204" pitchFamily="18" charset="0"/>
                            </a:rPr>
                            <m:t>𝑢𝑟𝑏𝑎𝑛</m:t>
                          </m:r>
                          <m:r>
                            <a:rPr lang="en-US" sz="2000" b="0" i="1" smtClean="0">
                              <a:latin typeface="Cambria Math" panose="02040503050406030204" pitchFamily="18" charset="0"/>
                            </a:rPr>
                            <m:t> </m:t>
                          </m:r>
                          <m:r>
                            <a:rPr lang="en-US" sz="2000" b="0" i="1" smtClean="0">
                              <a:latin typeface="Cambria Math" panose="02040503050406030204" pitchFamily="18" charset="0"/>
                            </a:rPr>
                            <m:t>𝑀𝑖𝑑𝑤𝑖𝑣𝑒𝑠</m:t>
                          </m:r>
                        </m:num>
                        <m:den>
                          <m:r>
                            <a:rPr lang="en-US" sz="2000" b="0" i="1" smtClean="0">
                              <a:latin typeface="Cambria Math" panose="02040503050406030204" pitchFamily="18" charset="0"/>
                            </a:rPr>
                            <m:t>𝑇𝑜𝑡𝑎𝑙</m:t>
                          </m:r>
                          <m:r>
                            <a:rPr lang="en-US" sz="2000" b="0" i="1" smtClean="0">
                              <a:latin typeface="Cambria Math" panose="02040503050406030204" pitchFamily="18" charset="0"/>
                            </a:rPr>
                            <m:t> </m:t>
                          </m:r>
                          <m:r>
                            <a:rPr lang="en-US" sz="2000" b="0" i="1" smtClean="0">
                              <a:latin typeface="Cambria Math" panose="02040503050406030204" pitchFamily="18" charset="0"/>
                            </a:rPr>
                            <m:t>𝑛𝑢𝑚𝑏𝑒𝑟</m:t>
                          </m:r>
                          <m:r>
                            <a:rPr lang="en-US" sz="2000" b="0" i="1" smtClean="0">
                              <a:latin typeface="Cambria Math" panose="02040503050406030204" pitchFamily="18" charset="0"/>
                            </a:rPr>
                            <m:t> </m:t>
                          </m:r>
                          <m:r>
                            <a:rPr lang="en-US" sz="2000" b="0" i="1" smtClean="0">
                              <a:latin typeface="Cambria Math" panose="02040503050406030204" pitchFamily="18" charset="0"/>
                            </a:rPr>
                            <m:t>𝑜𝑓</m:t>
                          </m:r>
                          <m:r>
                            <a:rPr lang="en-US" sz="2000" b="0" i="1" smtClean="0">
                              <a:latin typeface="Cambria Math" panose="02040503050406030204" pitchFamily="18" charset="0"/>
                            </a:rPr>
                            <m:t> </m:t>
                          </m:r>
                          <m:r>
                            <a:rPr lang="en-US" sz="2000" b="0" i="1" smtClean="0">
                              <a:latin typeface="Cambria Math" panose="02040503050406030204" pitchFamily="18" charset="0"/>
                            </a:rPr>
                            <m:t>𝑚𝑖𝑑𝑤𝑖𝑣𝑒𝑠</m:t>
                          </m:r>
                        </m:den>
                      </m:f>
                      <m:r>
                        <a:rPr lang="en-US" sz="2000" i="1" smtClean="0">
                          <a:latin typeface="Cambria Math" panose="02040503050406030204" pitchFamily="18" charset="0"/>
                          <a:ea typeface="Cambria Math" panose="02040503050406030204" pitchFamily="18" charset="0"/>
                        </a:rPr>
                        <m:t>=</m:t>
                      </m:r>
                      <m:f>
                        <m:fPr>
                          <m:ctrlPr>
                            <a:rPr lang="en-US" sz="2000" i="1" smtClean="0">
                              <a:latin typeface="Cambria Math"/>
                              <a:ea typeface="Cambria Math" panose="02040503050406030204" pitchFamily="18" charset="0"/>
                            </a:rPr>
                          </m:ctrlPr>
                        </m:fPr>
                        <m:num>
                          <m:r>
                            <a:rPr lang="en-US" sz="2000" b="0" i="1" smtClean="0">
                              <a:latin typeface="Cambria Math" panose="02040503050406030204" pitchFamily="18" charset="0"/>
                              <a:ea typeface="Cambria Math" panose="02040503050406030204" pitchFamily="18" charset="0"/>
                            </a:rPr>
                            <m:t>6533</m:t>
                          </m:r>
                        </m:num>
                        <m:den>
                          <m:r>
                            <a:rPr lang="en-US" sz="2000" b="0" i="1" smtClean="0">
                              <a:latin typeface="Cambria Math" panose="02040503050406030204" pitchFamily="18" charset="0"/>
                              <a:ea typeface="Cambria Math" panose="02040503050406030204" pitchFamily="18" charset="0"/>
                            </a:rPr>
                            <m:t>12809</m:t>
                          </m:r>
                        </m:den>
                      </m:f>
                      <m:r>
                        <a:rPr lang="en-US" sz="200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0.51</m:t>
                      </m:r>
                    </m:oMath>
                  </m:oMathPara>
                </a14:m>
                <a:endParaRPr lang="en-US" sz="2000" b="0" dirty="0">
                  <a:ea typeface="Cambria Math" panose="02040503050406030204" pitchFamily="18" charset="0"/>
                </a:endParaRPr>
              </a:p>
              <a:p>
                <a:r>
                  <a:rPr lang="en-US" sz="2000" dirty="0"/>
                  <a:t>		</a:t>
                </a:r>
              </a:p>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0.51</m:t>
                      </m:r>
                      <m:r>
                        <a:rPr lang="en-US" sz="2000" b="0" i="1" smtClean="0">
                          <a:latin typeface="Cambria Math" panose="02040503050406030204" pitchFamily="18" charset="0"/>
                          <a:ea typeface="Cambria Math" panose="02040503050406030204" pitchFamily="18" charset="0"/>
                        </a:rPr>
                        <m:t>×100=51%</m:t>
                      </m:r>
                    </m:oMath>
                  </m:oMathPara>
                </a14:m>
                <a:endParaRPr lang="en-US" sz="2000" dirty="0"/>
              </a:p>
              <a:p>
                <a:endParaRPr lang="en-US" sz="2000" dirty="0"/>
              </a:p>
              <a:p>
                <a:r>
                  <a:rPr lang="en-US" sz="2000" dirty="0"/>
                  <a:t>51% of midwives are located in an urban location</a:t>
                </a:r>
              </a:p>
            </p:txBody>
          </p:sp>
        </mc:Choice>
        <mc:Fallback xmlns="">
          <p:sp>
            <p:nvSpPr>
              <p:cNvPr id="3" name="TextBox 2"/>
              <p:cNvSpPr txBox="1">
                <a:spLocks noRot="1" noChangeAspect="1" noMove="1" noResize="1" noEditPoints="1" noAdjustHandles="1" noChangeArrowheads="1" noChangeShapeType="1" noTextEdit="1"/>
              </p:cNvSpPr>
              <p:nvPr/>
            </p:nvSpPr>
            <p:spPr>
              <a:xfrm>
                <a:off x="457200" y="3793971"/>
                <a:ext cx="7594847" cy="2578078"/>
              </a:xfrm>
              <a:prstGeom prst="rect">
                <a:avLst/>
              </a:prstGeom>
              <a:blipFill>
                <a:blip r:embed="rId3"/>
                <a:stretch>
                  <a:fillRect l="-803" t="-946" b="-3310"/>
                </a:stretch>
              </a:blipFill>
            </p:spPr>
            <p:txBody>
              <a:bodyPr/>
              <a:lstStyle/>
              <a:p>
                <a:r>
                  <a:rPr lang="en-US">
                    <a:noFill/>
                  </a:rPr>
                  <a:t> </a:t>
                </a:r>
              </a:p>
            </p:txBody>
          </p:sp>
        </mc:Fallback>
      </mc:AlternateContent>
      <p:sp>
        <p:nvSpPr>
          <p:cNvPr id="5" name="TextBox 4"/>
          <p:cNvSpPr txBox="1"/>
          <p:nvPr/>
        </p:nvSpPr>
        <p:spPr>
          <a:xfrm>
            <a:off x="457200" y="1260629"/>
            <a:ext cx="8136384" cy="369332"/>
          </a:xfrm>
          <a:prstGeom prst="rect">
            <a:avLst/>
          </a:prstGeom>
          <a:noFill/>
        </p:spPr>
        <p:txBody>
          <a:bodyPr wrap="square" rtlCol="0">
            <a:spAutoFit/>
          </a:bodyPr>
          <a:lstStyle/>
          <a:p>
            <a:r>
              <a:rPr lang="en-US" b="1" dirty="0"/>
              <a:t>Number of Health Workers in Urban and Rural Settings</a:t>
            </a:r>
          </a:p>
        </p:txBody>
      </p:sp>
    </p:spTree>
    <p:extLst>
      <p:ext uri="{BB962C8B-B14F-4D97-AF65-F5344CB8AC3E}">
        <p14:creationId xmlns:p14="http://schemas.microsoft.com/office/powerpoint/2010/main" val="1325933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p:txBody>
          <a:bodyPr>
            <a:normAutofit/>
          </a:bodyPr>
          <a:lstStyle/>
          <a:p>
            <a:r>
              <a:rPr lang="en-US" altLang="en-US" sz="3500" dirty="0"/>
              <a:t>Where are we in the Data Use Cycle?</a:t>
            </a:r>
          </a:p>
        </p:txBody>
      </p:sp>
      <p:graphicFrame>
        <p:nvGraphicFramePr>
          <p:cNvPr id="6" name="Diagram 5"/>
          <p:cNvGraphicFramePr/>
          <p:nvPr/>
        </p:nvGraphicFramePr>
        <p:xfrm>
          <a:off x="533401" y="1295400"/>
          <a:ext cx="8077200" cy="52216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Oval 6"/>
          <p:cNvSpPr/>
          <p:nvPr/>
        </p:nvSpPr>
        <p:spPr>
          <a:xfrm>
            <a:off x="3614738" y="5557838"/>
            <a:ext cx="1966912" cy="1173162"/>
          </a:xfrm>
          <a:prstGeom prst="ellipse">
            <a:avLst/>
          </a:prstGeom>
          <a:noFill/>
          <a:ln w="76200">
            <a:solidFill>
              <a:schemeClr val="accent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dirty="0"/>
              <a:t>Causality</a:t>
            </a:r>
          </a:p>
        </p:txBody>
      </p:sp>
      <p:sp>
        <p:nvSpPr>
          <p:cNvPr id="56323" name="Content Placeholder 2"/>
          <p:cNvSpPr>
            <a:spLocks noGrp="1"/>
          </p:cNvSpPr>
          <p:nvPr>
            <p:ph idx="1"/>
          </p:nvPr>
        </p:nvSpPr>
        <p:spPr>
          <a:xfrm>
            <a:off x="532661" y="1387475"/>
            <a:ext cx="8179540" cy="3962400"/>
          </a:xfrm>
        </p:spPr>
        <p:txBody>
          <a:bodyPr>
            <a:normAutofit lnSpcReduction="10000"/>
          </a:bodyPr>
          <a:lstStyle/>
          <a:p>
            <a:pPr marL="342900" lvl="2" indent="-342900"/>
            <a:r>
              <a:rPr lang="en-US" altLang="en-US" sz="2800" dirty="0"/>
              <a:t>Statistics presented here are descriptive statistics</a:t>
            </a:r>
          </a:p>
          <a:p>
            <a:pPr marL="342900" lvl="2" indent="-342900"/>
            <a:r>
              <a:rPr lang="en-US" altLang="en-US" sz="2800" dirty="0"/>
              <a:t>Does not define causality – tells you </a:t>
            </a:r>
            <a:r>
              <a:rPr lang="en-US" altLang="en-US" sz="2800" i="1" dirty="0"/>
              <a:t>what</a:t>
            </a:r>
            <a:r>
              <a:rPr lang="en-US" altLang="en-US" sz="2800" dirty="0"/>
              <a:t>, doesn’t link results to a particular program</a:t>
            </a:r>
          </a:p>
          <a:p>
            <a:pPr marL="342900" lvl="2" indent="-342900"/>
            <a:r>
              <a:rPr lang="en-US" altLang="en-US" sz="2800" dirty="0"/>
              <a:t>Need more advanced statistics to link analyses to programs </a:t>
            </a:r>
            <a:endParaRPr lang="en-US" altLang="en-US" sz="2400" dirty="0"/>
          </a:p>
          <a:p>
            <a:pPr marL="342900" lvl="2" indent="-342900"/>
            <a:r>
              <a:rPr lang="en-US" altLang="en-US" sz="2800" dirty="0"/>
              <a:t> Example – number of health workers who feel confident providing family planning services</a:t>
            </a:r>
          </a:p>
          <a:p>
            <a:endParaRPr lang="en-US" altLang="en-US" dirty="0"/>
          </a:p>
        </p:txBody>
      </p:sp>
      <p:sp>
        <p:nvSpPr>
          <p:cNvPr id="2" name="Rectangle 1"/>
          <p:cNvSpPr/>
          <p:nvPr/>
        </p:nvSpPr>
        <p:spPr>
          <a:xfrm>
            <a:off x="2886925" y="5517419"/>
            <a:ext cx="3370153"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X + Z </a:t>
            </a: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sym typeface="Wingdings" panose="05000000000000000000" pitchFamily="2" charset="2"/>
              </a:rPr>
              <a:t> Y</a:t>
            </a:r>
            <a:endPar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Multiply 2"/>
          <p:cNvSpPr/>
          <p:nvPr/>
        </p:nvSpPr>
        <p:spPr>
          <a:xfrm>
            <a:off x="2514825" y="4455945"/>
            <a:ext cx="4215211" cy="2760955"/>
          </a:xfrm>
          <a:prstGeom prst="mathMultiply">
            <a:avLst>
              <a:gd name="adj1" fmla="val 7443"/>
            </a:avLst>
          </a:prstGeom>
          <a:solidFill>
            <a:schemeClr val="accent2">
              <a:alpha val="53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a:t>Qualitative Analysis</a:t>
            </a:r>
          </a:p>
        </p:txBody>
      </p:sp>
      <p:sp>
        <p:nvSpPr>
          <p:cNvPr id="58371" name="Content Placeholder 2"/>
          <p:cNvSpPr>
            <a:spLocks noGrp="1"/>
          </p:cNvSpPr>
          <p:nvPr>
            <p:ph idx="1"/>
          </p:nvPr>
        </p:nvSpPr>
        <p:spPr/>
        <p:txBody>
          <a:bodyPr/>
          <a:lstStyle/>
          <a:p>
            <a:r>
              <a:rPr lang="en-US" altLang="en-US" dirty="0"/>
              <a:t>Analyzing responses to open-ended or free-text questions</a:t>
            </a:r>
          </a:p>
          <a:p>
            <a:r>
              <a:rPr lang="en-US" altLang="en-US" dirty="0"/>
              <a:t>Often a lot of text to read through</a:t>
            </a:r>
          </a:p>
          <a:p>
            <a:r>
              <a:rPr lang="en-US" altLang="en-US" dirty="0"/>
              <a:t>Common to group ideas based on common themes</a:t>
            </a:r>
          </a:p>
          <a:p>
            <a:r>
              <a:rPr lang="en-US" altLang="en-US" dirty="0"/>
              <a:t>Can describe the “how come” behind quantitative data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dirty="0"/>
              <a:t>Qualitative Data in mHero</a:t>
            </a:r>
          </a:p>
        </p:txBody>
      </p:sp>
      <p:sp>
        <p:nvSpPr>
          <p:cNvPr id="59395" name="Content Placeholder 2"/>
          <p:cNvSpPr>
            <a:spLocks noGrp="1"/>
          </p:cNvSpPr>
          <p:nvPr>
            <p:ph idx="1"/>
          </p:nvPr>
        </p:nvSpPr>
        <p:spPr/>
        <p:txBody>
          <a:bodyPr>
            <a:normAutofit fontScale="92500" lnSpcReduction="10000"/>
          </a:bodyPr>
          <a:lstStyle/>
          <a:p>
            <a:r>
              <a:rPr lang="en-US" altLang="en-US" dirty="0"/>
              <a:t>From free text responses</a:t>
            </a:r>
          </a:p>
          <a:p>
            <a:r>
              <a:rPr lang="en-US" altLang="en-US" dirty="0"/>
              <a:t>Steps to analyzing qualitative data in mHero</a:t>
            </a:r>
          </a:p>
          <a:p>
            <a:pPr marL="971550" lvl="1" indent="-514350">
              <a:buFont typeface="+mj-lt"/>
              <a:buAutoNum type="arabicPeriod"/>
            </a:pPr>
            <a:r>
              <a:rPr lang="en-US" altLang="en-US" dirty="0"/>
              <a:t>Read through all of the responses</a:t>
            </a:r>
          </a:p>
          <a:p>
            <a:pPr marL="971550" lvl="1" indent="-514350">
              <a:buFont typeface="+mj-lt"/>
              <a:buAutoNum type="arabicPeriod"/>
            </a:pPr>
            <a:r>
              <a:rPr lang="en-US" altLang="en-US" dirty="0"/>
              <a:t>Note common themes</a:t>
            </a:r>
          </a:p>
          <a:p>
            <a:pPr marL="971550" lvl="1" indent="-514350">
              <a:buFont typeface="+mj-lt"/>
              <a:buAutoNum type="arabicPeriod"/>
            </a:pPr>
            <a:r>
              <a:rPr lang="en-US" altLang="en-US" dirty="0"/>
              <a:t>Go back through assign each response to a theme---some responses may have more than one theme!</a:t>
            </a:r>
          </a:p>
          <a:p>
            <a:pPr marL="971550" lvl="1" indent="-514350">
              <a:buFont typeface="+mj-lt"/>
              <a:buAutoNum type="arabicPeriod"/>
            </a:pPr>
            <a:r>
              <a:rPr lang="en-US" altLang="en-US" dirty="0"/>
              <a:t>Present themes with or without number of respondents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Qualitative Data Example in mHero</a:t>
            </a:r>
          </a:p>
        </p:txBody>
      </p:sp>
      <p:sp>
        <p:nvSpPr>
          <p:cNvPr id="3" name="Content Placeholder 2"/>
          <p:cNvSpPr>
            <a:spLocks noGrp="1"/>
          </p:cNvSpPr>
          <p:nvPr>
            <p:ph idx="1"/>
          </p:nvPr>
        </p:nvSpPr>
        <p:spPr>
          <a:xfrm>
            <a:off x="457200" y="1367162"/>
            <a:ext cx="8229600" cy="4759002"/>
          </a:xfrm>
        </p:spPr>
        <p:txBody>
          <a:bodyPr>
            <a:normAutofit/>
          </a:bodyPr>
          <a:lstStyle/>
          <a:p>
            <a:r>
              <a:rPr lang="en-US" sz="2200" dirty="0"/>
              <a:t>Question from workflow about Family Planning: What are the reasons you do not counsel women about the side effects of family planning methods?</a:t>
            </a:r>
          </a:p>
          <a:p>
            <a:pPr marL="0" indent="0">
              <a:buNone/>
            </a:pPr>
            <a:endParaRPr lang="en-US" sz="2200" dirty="0"/>
          </a:p>
          <a:p>
            <a:pPr marL="0" indent="0">
              <a:buNone/>
            </a:pP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1012218986"/>
              </p:ext>
            </p:extLst>
          </p:nvPr>
        </p:nvGraphicFramePr>
        <p:xfrm>
          <a:off x="1524000" y="2684262"/>
          <a:ext cx="6096000" cy="3700361"/>
        </p:xfrm>
        <a:graphic>
          <a:graphicData uri="http://schemas.openxmlformats.org/drawingml/2006/table">
            <a:tbl>
              <a:tblPr firstRow="1" bandRow="1">
                <a:tableStyleId>{5C22544A-7EE6-4342-B048-85BDC9FD1C3A}</a:tableStyleId>
              </a:tblPr>
              <a:tblGrid>
                <a:gridCol w="1538796">
                  <a:extLst>
                    <a:ext uri="{9D8B030D-6E8A-4147-A177-3AD203B41FA5}">
                      <a16:colId xmlns="" xmlns:a16="http://schemas.microsoft.com/office/drawing/2014/main" val="2996513302"/>
                    </a:ext>
                  </a:extLst>
                </a:gridCol>
                <a:gridCol w="4557204">
                  <a:extLst>
                    <a:ext uri="{9D8B030D-6E8A-4147-A177-3AD203B41FA5}">
                      <a16:colId xmlns="" xmlns:a16="http://schemas.microsoft.com/office/drawing/2014/main" val="1943410875"/>
                    </a:ext>
                  </a:extLst>
                </a:gridCol>
              </a:tblGrid>
              <a:tr h="733641">
                <a:tc>
                  <a:txBody>
                    <a:bodyPr/>
                    <a:lstStyle/>
                    <a:p>
                      <a:r>
                        <a:rPr lang="en-US" dirty="0"/>
                        <a:t>Respondent #</a:t>
                      </a:r>
                    </a:p>
                  </a:txBody>
                  <a:tcPr/>
                </a:tc>
                <a:tc>
                  <a:txBody>
                    <a:bodyPr/>
                    <a:lstStyle/>
                    <a:p>
                      <a:r>
                        <a:rPr lang="en-US" dirty="0"/>
                        <a:t>Response</a:t>
                      </a:r>
                    </a:p>
                  </a:txBody>
                  <a:tcPr/>
                </a:tc>
                <a:extLst>
                  <a:ext uri="{0D108BD9-81ED-4DB2-BD59-A6C34878D82A}">
                    <a16:rowId xmlns="" xmlns:a16="http://schemas.microsoft.com/office/drawing/2014/main" val="1352181180"/>
                  </a:ext>
                </a:extLst>
              </a:tr>
              <a:tr h="370840">
                <a:tc>
                  <a:txBody>
                    <a:bodyPr/>
                    <a:lstStyle/>
                    <a:p>
                      <a:r>
                        <a:rPr lang="en-US" dirty="0"/>
                        <a:t>1</a:t>
                      </a:r>
                    </a:p>
                  </a:txBody>
                  <a:tcPr/>
                </a:tc>
                <a:tc>
                  <a:txBody>
                    <a:bodyPr/>
                    <a:lstStyle/>
                    <a:p>
                      <a:r>
                        <a:rPr lang="en-US" dirty="0"/>
                        <a:t>I</a:t>
                      </a:r>
                      <a:r>
                        <a:rPr lang="en-US" baseline="0" dirty="0"/>
                        <a:t> don’t know how and I cannot remember</a:t>
                      </a:r>
                      <a:endParaRPr lang="en-US" dirty="0"/>
                    </a:p>
                  </a:txBody>
                  <a:tcPr/>
                </a:tc>
                <a:extLst>
                  <a:ext uri="{0D108BD9-81ED-4DB2-BD59-A6C34878D82A}">
                    <a16:rowId xmlns="" xmlns:a16="http://schemas.microsoft.com/office/drawing/2014/main" val="3776447478"/>
                  </a:ext>
                </a:extLst>
              </a:tr>
              <a:tr h="370840">
                <a:tc>
                  <a:txBody>
                    <a:bodyPr/>
                    <a:lstStyle/>
                    <a:p>
                      <a:r>
                        <a:rPr lang="en-US" dirty="0"/>
                        <a:t>2</a:t>
                      </a:r>
                    </a:p>
                  </a:txBody>
                  <a:tcPr/>
                </a:tc>
                <a:tc>
                  <a:txBody>
                    <a:bodyPr/>
                    <a:lstStyle/>
                    <a:p>
                      <a:r>
                        <a:rPr lang="en-US" dirty="0"/>
                        <a:t>I do not know side effects</a:t>
                      </a:r>
                    </a:p>
                  </a:txBody>
                  <a:tcPr/>
                </a:tc>
                <a:extLst>
                  <a:ext uri="{0D108BD9-81ED-4DB2-BD59-A6C34878D82A}">
                    <a16:rowId xmlns="" xmlns:a16="http://schemas.microsoft.com/office/drawing/2014/main" val="553129101"/>
                  </a:ext>
                </a:extLst>
              </a:tr>
              <a:tr h="370840">
                <a:tc>
                  <a:txBody>
                    <a:bodyPr/>
                    <a:lstStyle/>
                    <a:p>
                      <a:r>
                        <a:rPr lang="en-US" dirty="0"/>
                        <a:t>3</a:t>
                      </a:r>
                    </a:p>
                  </a:txBody>
                  <a:tcPr/>
                </a:tc>
                <a:tc>
                  <a:txBody>
                    <a:bodyPr/>
                    <a:lstStyle/>
                    <a:p>
                      <a:r>
                        <a:rPr lang="en-US" dirty="0"/>
                        <a:t>I never learned about side effects</a:t>
                      </a:r>
                    </a:p>
                  </a:txBody>
                  <a:tcPr/>
                </a:tc>
                <a:extLst>
                  <a:ext uri="{0D108BD9-81ED-4DB2-BD59-A6C34878D82A}">
                    <a16:rowId xmlns="" xmlns:a16="http://schemas.microsoft.com/office/drawing/2014/main" val="3562990100"/>
                  </a:ext>
                </a:extLst>
              </a:tr>
              <a:tr h="370840">
                <a:tc>
                  <a:txBody>
                    <a:bodyPr/>
                    <a:lstStyle/>
                    <a:p>
                      <a:r>
                        <a:rPr lang="en-US" dirty="0"/>
                        <a:t>4</a:t>
                      </a:r>
                    </a:p>
                  </a:txBody>
                  <a:tcPr/>
                </a:tc>
                <a:tc>
                  <a:txBody>
                    <a:bodyPr/>
                    <a:lstStyle/>
                    <a:p>
                      <a:r>
                        <a:rPr lang="en-US" dirty="0"/>
                        <a:t>Too many side effects</a:t>
                      </a:r>
                    </a:p>
                  </a:txBody>
                  <a:tcPr/>
                </a:tc>
                <a:extLst>
                  <a:ext uri="{0D108BD9-81ED-4DB2-BD59-A6C34878D82A}">
                    <a16:rowId xmlns="" xmlns:a16="http://schemas.microsoft.com/office/drawing/2014/main" val="1771817303"/>
                  </a:ext>
                </a:extLst>
              </a:tr>
              <a:tr h="370840">
                <a:tc>
                  <a:txBody>
                    <a:bodyPr/>
                    <a:lstStyle/>
                    <a:p>
                      <a:r>
                        <a:rPr lang="en-US" dirty="0"/>
                        <a:t>5</a:t>
                      </a:r>
                    </a:p>
                  </a:txBody>
                  <a:tcPr/>
                </a:tc>
                <a:tc>
                  <a:txBody>
                    <a:bodyPr/>
                    <a:lstStyle/>
                    <a:p>
                      <a:r>
                        <a:rPr lang="en-US" dirty="0"/>
                        <a:t>Clients do not understand</a:t>
                      </a:r>
                    </a:p>
                  </a:txBody>
                  <a:tcPr/>
                </a:tc>
                <a:extLst>
                  <a:ext uri="{0D108BD9-81ED-4DB2-BD59-A6C34878D82A}">
                    <a16:rowId xmlns="" xmlns:a16="http://schemas.microsoft.com/office/drawing/2014/main" val="2885521583"/>
                  </a:ext>
                </a:extLst>
              </a:tr>
              <a:tr h="370840">
                <a:tc>
                  <a:txBody>
                    <a:bodyPr/>
                    <a:lstStyle/>
                    <a:p>
                      <a:r>
                        <a:rPr lang="en-US" dirty="0"/>
                        <a:t>6</a:t>
                      </a:r>
                    </a:p>
                  </a:txBody>
                  <a:tcPr/>
                </a:tc>
                <a:tc>
                  <a:txBody>
                    <a:bodyPr/>
                    <a:lstStyle/>
                    <a:p>
                      <a:r>
                        <a:rPr lang="en-US" dirty="0"/>
                        <a:t>Clients believe myths</a:t>
                      </a:r>
                    </a:p>
                  </a:txBody>
                  <a:tcPr/>
                </a:tc>
                <a:extLst>
                  <a:ext uri="{0D108BD9-81ED-4DB2-BD59-A6C34878D82A}">
                    <a16:rowId xmlns="" xmlns:a16="http://schemas.microsoft.com/office/drawing/2014/main" val="3004068421"/>
                  </a:ext>
                </a:extLst>
              </a:tr>
              <a:tr h="370840">
                <a:tc>
                  <a:txBody>
                    <a:bodyPr/>
                    <a:lstStyle/>
                    <a:p>
                      <a:r>
                        <a:rPr lang="en-US" dirty="0"/>
                        <a:t>7</a:t>
                      </a:r>
                    </a:p>
                  </a:txBody>
                  <a:tcPr/>
                </a:tc>
                <a:tc>
                  <a:txBody>
                    <a:bodyPr/>
                    <a:lstStyle/>
                    <a:p>
                      <a:r>
                        <a:rPr lang="en-US" dirty="0"/>
                        <a:t>What are side effects?</a:t>
                      </a:r>
                    </a:p>
                  </a:txBody>
                  <a:tcPr/>
                </a:tc>
                <a:extLst>
                  <a:ext uri="{0D108BD9-81ED-4DB2-BD59-A6C34878D82A}">
                    <a16:rowId xmlns="" xmlns:a16="http://schemas.microsoft.com/office/drawing/2014/main" val="991822360"/>
                  </a:ext>
                </a:extLst>
              </a:tr>
              <a:tr h="370840">
                <a:tc>
                  <a:txBody>
                    <a:bodyPr/>
                    <a:lstStyle/>
                    <a:p>
                      <a:r>
                        <a:rPr lang="en-US" dirty="0"/>
                        <a:t>8</a:t>
                      </a:r>
                    </a:p>
                  </a:txBody>
                  <a:tcPr/>
                </a:tc>
                <a:tc>
                  <a:txBody>
                    <a:bodyPr/>
                    <a:lstStyle/>
                    <a:p>
                      <a:r>
                        <a:rPr lang="en-US" dirty="0"/>
                        <a:t>I cannot remember all of the side effects</a:t>
                      </a:r>
                    </a:p>
                  </a:txBody>
                  <a:tcPr/>
                </a:tc>
                <a:extLst>
                  <a:ext uri="{0D108BD9-81ED-4DB2-BD59-A6C34878D82A}">
                    <a16:rowId xmlns="" xmlns:a16="http://schemas.microsoft.com/office/drawing/2014/main" val="1678429207"/>
                  </a:ext>
                </a:extLst>
              </a:tr>
            </a:tbl>
          </a:graphicData>
        </a:graphic>
      </p:graphicFrame>
    </p:spTree>
    <p:extLst>
      <p:ext uri="{BB962C8B-B14F-4D97-AF65-F5344CB8AC3E}">
        <p14:creationId xmlns:p14="http://schemas.microsoft.com/office/powerpoint/2010/main" val="21800841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Qualitative Data Example in mHero</a:t>
            </a:r>
          </a:p>
        </p:txBody>
      </p:sp>
      <p:sp>
        <p:nvSpPr>
          <p:cNvPr id="3" name="Content Placeholder 2"/>
          <p:cNvSpPr>
            <a:spLocks noGrp="1"/>
          </p:cNvSpPr>
          <p:nvPr>
            <p:ph idx="1"/>
          </p:nvPr>
        </p:nvSpPr>
        <p:spPr>
          <a:xfrm>
            <a:off x="457200" y="1367162"/>
            <a:ext cx="8229600" cy="4759002"/>
          </a:xfrm>
        </p:spPr>
        <p:txBody>
          <a:bodyPr>
            <a:normAutofit/>
          </a:bodyPr>
          <a:lstStyle/>
          <a:p>
            <a:r>
              <a:rPr lang="en-US" sz="2200" dirty="0"/>
              <a:t>What are some themes you see in these responses?</a:t>
            </a:r>
          </a:p>
          <a:p>
            <a:pPr marL="0" indent="0">
              <a:buNone/>
            </a:pP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1148960886"/>
              </p:ext>
            </p:extLst>
          </p:nvPr>
        </p:nvGraphicFramePr>
        <p:xfrm>
          <a:off x="1524000" y="2302523"/>
          <a:ext cx="6096000" cy="3700361"/>
        </p:xfrm>
        <a:graphic>
          <a:graphicData uri="http://schemas.openxmlformats.org/drawingml/2006/table">
            <a:tbl>
              <a:tblPr firstRow="1" bandRow="1">
                <a:tableStyleId>{5C22544A-7EE6-4342-B048-85BDC9FD1C3A}</a:tableStyleId>
              </a:tblPr>
              <a:tblGrid>
                <a:gridCol w="1645328">
                  <a:extLst>
                    <a:ext uri="{9D8B030D-6E8A-4147-A177-3AD203B41FA5}">
                      <a16:colId xmlns="" xmlns:a16="http://schemas.microsoft.com/office/drawing/2014/main" val="2996513302"/>
                    </a:ext>
                  </a:extLst>
                </a:gridCol>
                <a:gridCol w="4450672">
                  <a:extLst>
                    <a:ext uri="{9D8B030D-6E8A-4147-A177-3AD203B41FA5}">
                      <a16:colId xmlns="" xmlns:a16="http://schemas.microsoft.com/office/drawing/2014/main" val="1943410875"/>
                    </a:ext>
                  </a:extLst>
                </a:gridCol>
              </a:tblGrid>
              <a:tr h="733641">
                <a:tc>
                  <a:txBody>
                    <a:bodyPr/>
                    <a:lstStyle/>
                    <a:p>
                      <a:r>
                        <a:rPr lang="en-US" dirty="0"/>
                        <a:t>Respondent #</a:t>
                      </a:r>
                    </a:p>
                  </a:txBody>
                  <a:tcPr/>
                </a:tc>
                <a:tc>
                  <a:txBody>
                    <a:bodyPr/>
                    <a:lstStyle/>
                    <a:p>
                      <a:r>
                        <a:rPr lang="en-US" dirty="0"/>
                        <a:t>Response</a:t>
                      </a:r>
                    </a:p>
                  </a:txBody>
                  <a:tcPr/>
                </a:tc>
                <a:extLst>
                  <a:ext uri="{0D108BD9-81ED-4DB2-BD59-A6C34878D82A}">
                    <a16:rowId xmlns="" xmlns:a16="http://schemas.microsoft.com/office/drawing/2014/main" val="1352181180"/>
                  </a:ext>
                </a:extLst>
              </a:tr>
              <a:tr h="370840">
                <a:tc>
                  <a:txBody>
                    <a:bodyPr/>
                    <a:lstStyle/>
                    <a:p>
                      <a:r>
                        <a:rPr lang="en-US" dirty="0"/>
                        <a:t>1</a:t>
                      </a:r>
                    </a:p>
                  </a:txBody>
                  <a:tcPr/>
                </a:tc>
                <a:tc>
                  <a:txBody>
                    <a:bodyPr/>
                    <a:lstStyle/>
                    <a:p>
                      <a:r>
                        <a:rPr lang="en-US" dirty="0"/>
                        <a:t>I</a:t>
                      </a:r>
                      <a:r>
                        <a:rPr lang="en-US" baseline="0" dirty="0"/>
                        <a:t> don’t know how and I cannot remember</a:t>
                      </a:r>
                      <a:endParaRPr lang="en-US" dirty="0"/>
                    </a:p>
                  </a:txBody>
                  <a:tcPr/>
                </a:tc>
                <a:extLst>
                  <a:ext uri="{0D108BD9-81ED-4DB2-BD59-A6C34878D82A}">
                    <a16:rowId xmlns="" xmlns:a16="http://schemas.microsoft.com/office/drawing/2014/main" val="3776447478"/>
                  </a:ext>
                </a:extLst>
              </a:tr>
              <a:tr h="370840">
                <a:tc>
                  <a:txBody>
                    <a:bodyPr/>
                    <a:lstStyle/>
                    <a:p>
                      <a:r>
                        <a:rPr lang="en-US" dirty="0"/>
                        <a:t>2</a:t>
                      </a:r>
                    </a:p>
                  </a:txBody>
                  <a:tcPr/>
                </a:tc>
                <a:tc>
                  <a:txBody>
                    <a:bodyPr/>
                    <a:lstStyle/>
                    <a:p>
                      <a:r>
                        <a:rPr lang="en-US" dirty="0"/>
                        <a:t>I do not know side effects</a:t>
                      </a:r>
                    </a:p>
                  </a:txBody>
                  <a:tcPr/>
                </a:tc>
                <a:extLst>
                  <a:ext uri="{0D108BD9-81ED-4DB2-BD59-A6C34878D82A}">
                    <a16:rowId xmlns="" xmlns:a16="http://schemas.microsoft.com/office/drawing/2014/main" val="553129101"/>
                  </a:ext>
                </a:extLst>
              </a:tr>
              <a:tr h="370840">
                <a:tc>
                  <a:txBody>
                    <a:bodyPr/>
                    <a:lstStyle/>
                    <a:p>
                      <a:r>
                        <a:rPr lang="en-US" dirty="0"/>
                        <a:t>3</a:t>
                      </a:r>
                    </a:p>
                  </a:txBody>
                  <a:tcPr/>
                </a:tc>
                <a:tc>
                  <a:txBody>
                    <a:bodyPr/>
                    <a:lstStyle/>
                    <a:p>
                      <a:r>
                        <a:rPr lang="en-US" dirty="0"/>
                        <a:t>I never learned about side effects</a:t>
                      </a:r>
                    </a:p>
                  </a:txBody>
                  <a:tcPr/>
                </a:tc>
                <a:extLst>
                  <a:ext uri="{0D108BD9-81ED-4DB2-BD59-A6C34878D82A}">
                    <a16:rowId xmlns="" xmlns:a16="http://schemas.microsoft.com/office/drawing/2014/main" val="3562990100"/>
                  </a:ext>
                </a:extLst>
              </a:tr>
              <a:tr h="370840">
                <a:tc>
                  <a:txBody>
                    <a:bodyPr/>
                    <a:lstStyle/>
                    <a:p>
                      <a:r>
                        <a:rPr lang="en-US" dirty="0"/>
                        <a:t>4</a:t>
                      </a:r>
                    </a:p>
                  </a:txBody>
                  <a:tcPr/>
                </a:tc>
                <a:tc>
                  <a:txBody>
                    <a:bodyPr/>
                    <a:lstStyle/>
                    <a:p>
                      <a:r>
                        <a:rPr lang="en-US" dirty="0"/>
                        <a:t>Too many side effects</a:t>
                      </a:r>
                    </a:p>
                  </a:txBody>
                  <a:tcPr/>
                </a:tc>
                <a:extLst>
                  <a:ext uri="{0D108BD9-81ED-4DB2-BD59-A6C34878D82A}">
                    <a16:rowId xmlns="" xmlns:a16="http://schemas.microsoft.com/office/drawing/2014/main" val="1771817303"/>
                  </a:ext>
                </a:extLst>
              </a:tr>
              <a:tr h="370840">
                <a:tc>
                  <a:txBody>
                    <a:bodyPr/>
                    <a:lstStyle/>
                    <a:p>
                      <a:r>
                        <a:rPr lang="en-US" dirty="0"/>
                        <a:t>5</a:t>
                      </a:r>
                    </a:p>
                  </a:txBody>
                  <a:tcPr/>
                </a:tc>
                <a:tc>
                  <a:txBody>
                    <a:bodyPr/>
                    <a:lstStyle/>
                    <a:p>
                      <a:r>
                        <a:rPr lang="en-US" dirty="0"/>
                        <a:t>Clients do not understand</a:t>
                      </a:r>
                    </a:p>
                  </a:txBody>
                  <a:tcPr/>
                </a:tc>
                <a:extLst>
                  <a:ext uri="{0D108BD9-81ED-4DB2-BD59-A6C34878D82A}">
                    <a16:rowId xmlns="" xmlns:a16="http://schemas.microsoft.com/office/drawing/2014/main" val="2885521583"/>
                  </a:ext>
                </a:extLst>
              </a:tr>
              <a:tr h="370840">
                <a:tc>
                  <a:txBody>
                    <a:bodyPr/>
                    <a:lstStyle/>
                    <a:p>
                      <a:r>
                        <a:rPr lang="en-US" dirty="0"/>
                        <a:t>6</a:t>
                      </a:r>
                    </a:p>
                  </a:txBody>
                  <a:tcPr/>
                </a:tc>
                <a:tc>
                  <a:txBody>
                    <a:bodyPr/>
                    <a:lstStyle/>
                    <a:p>
                      <a:r>
                        <a:rPr lang="en-US" dirty="0"/>
                        <a:t>Clients believe myths</a:t>
                      </a:r>
                    </a:p>
                  </a:txBody>
                  <a:tcPr/>
                </a:tc>
                <a:extLst>
                  <a:ext uri="{0D108BD9-81ED-4DB2-BD59-A6C34878D82A}">
                    <a16:rowId xmlns="" xmlns:a16="http://schemas.microsoft.com/office/drawing/2014/main" val="3004068421"/>
                  </a:ext>
                </a:extLst>
              </a:tr>
              <a:tr h="370840">
                <a:tc>
                  <a:txBody>
                    <a:bodyPr/>
                    <a:lstStyle/>
                    <a:p>
                      <a:r>
                        <a:rPr lang="en-US" dirty="0"/>
                        <a:t>7</a:t>
                      </a:r>
                    </a:p>
                  </a:txBody>
                  <a:tcPr/>
                </a:tc>
                <a:tc>
                  <a:txBody>
                    <a:bodyPr/>
                    <a:lstStyle/>
                    <a:p>
                      <a:r>
                        <a:rPr lang="en-US" dirty="0"/>
                        <a:t>What are side effects?</a:t>
                      </a:r>
                    </a:p>
                  </a:txBody>
                  <a:tcPr/>
                </a:tc>
                <a:extLst>
                  <a:ext uri="{0D108BD9-81ED-4DB2-BD59-A6C34878D82A}">
                    <a16:rowId xmlns="" xmlns:a16="http://schemas.microsoft.com/office/drawing/2014/main" val="991822360"/>
                  </a:ext>
                </a:extLst>
              </a:tr>
              <a:tr h="370840">
                <a:tc>
                  <a:txBody>
                    <a:bodyPr/>
                    <a:lstStyle/>
                    <a:p>
                      <a:r>
                        <a:rPr lang="en-US" dirty="0"/>
                        <a:t>8</a:t>
                      </a:r>
                    </a:p>
                  </a:txBody>
                  <a:tcPr/>
                </a:tc>
                <a:tc>
                  <a:txBody>
                    <a:bodyPr/>
                    <a:lstStyle/>
                    <a:p>
                      <a:r>
                        <a:rPr lang="en-US" dirty="0"/>
                        <a:t>I cannot remember all of the side effects</a:t>
                      </a:r>
                    </a:p>
                  </a:txBody>
                  <a:tcPr/>
                </a:tc>
                <a:extLst>
                  <a:ext uri="{0D108BD9-81ED-4DB2-BD59-A6C34878D82A}">
                    <a16:rowId xmlns="" xmlns:a16="http://schemas.microsoft.com/office/drawing/2014/main" val="1678429207"/>
                  </a:ext>
                </a:extLst>
              </a:tr>
            </a:tbl>
          </a:graphicData>
        </a:graphic>
      </p:graphicFrame>
    </p:spTree>
    <p:extLst>
      <p:ext uri="{BB962C8B-B14F-4D97-AF65-F5344CB8AC3E}">
        <p14:creationId xmlns:p14="http://schemas.microsoft.com/office/powerpoint/2010/main" val="3754478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Possible themes:</a:t>
            </a:r>
          </a:p>
          <a:p>
            <a:pPr lvl="1"/>
            <a:r>
              <a:rPr lang="en-US" dirty="0"/>
              <a:t>Health worker does not know the side effects (knowledge)</a:t>
            </a:r>
          </a:p>
          <a:p>
            <a:pPr lvl="1"/>
            <a:r>
              <a:rPr lang="en-US" dirty="0"/>
              <a:t>Health worker cannot remember the side effects (memory)</a:t>
            </a:r>
          </a:p>
          <a:p>
            <a:pPr lvl="1"/>
            <a:r>
              <a:rPr lang="en-US" dirty="0"/>
              <a:t>Difficulty explaining to clients (client)</a:t>
            </a:r>
          </a:p>
          <a:p>
            <a:pPr lvl="1"/>
            <a:endParaRPr lang="en-US" dirty="0"/>
          </a:p>
          <a:p>
            <a:pPr lvl="1"/>
            <a:endParaRPr lang="en-US" dirty="0"/>
          </a:p>
        </p:txBody>
      </p:sp>
      <p:sp>
        <p:nvSpPr>
          <p:cNvPr id="4" name="Title 1"/>
          <p:cNvSpPr>
            <a:spLocks noGrp="1"/>
          </p:cNvSpPr>
          <p:nvPr>
            <p:ph type="title"/>
          </p:nvPr>
        </p:nvSpPr>
        <p:spPr>
          <a:xfrm>
            <a:off x="457200" y="139849"/>
            <a:ext cx="8229600" cy="849855"/>
          </a:xfrm>
        </p:spPr>
        <p:txBody>
          <a:bodyPr>
            <a:normAutofit/>
          </a:bodyPr>
          <a:lstStyle/>
          <a:p>
            <a:r>
              <a:rPr lang="en-US" sz="3500" dirty="0"/>
              <a:t>Qualitative Data Example in mHero</a:t>
            </a:r>
          </a:p>
        </p:txBody>
      </p:sp>
    </p:spTree>
    <p:extLst>
      <p:ext uri="{BB962C8B-B14F-4D97-AF65-F5344CB8AC3E}">
        <p14:creationId xmlns:p14="http://schemas.microsoft.com/office/powerpoint/2010/main" val="30157895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t>Qualitative Data Example in mHero</a:t>
            </a:r>
          </a:p>
        </p:txBody>
      </p:sp>
      <p:sp>
        <p:nvSpPr>
          <p:cNvPr id="3" name="Content Placeholder 2"/>
          <p:cNvSpPr>
            <a:spLocks noGrp="1"/>
          </p:cNvSpPr>
          <p:nvPr>
            <p:ph idx="1"/>
          </p:nvPr>
        </p:nvSpPr>
        <p:spPr>
          <a:xfrm>
            <a:off x="457200" y="1367162"/>
            <a:ext cx="8229600" cy="4759002"/>
          </a:xfrm>
        </p:spPr>
        <p:txBody>
          <a:bodyPr>
            <a:normAutofit/>
          </a:bodyPr>
          <a:lstStyle/>
          <a:p>
            <a:r>
              <a:rPr lang="en-US" sz="2200" dirty="0"/>
              <a:t>Below we assigned the themes to each response. </a:t>
            </a:r>
          </a:p>
          <a:p>
            <a:pPr marL="0" indent="0">
              <a:buNone/>
            </a:pP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2588575282"/>
              </p:ext>
            </p:extLst>
          </p:nvPr>
        </p:nvGraphicFramePr>
        <p:xfrm>
          <a:off x="1524000" y="1995541"/>
          <a:ext cx="6095999" cy="4508081"/>
        </p:xfrm>
        <a:graphic>
          <a:graphicData uri="http://schemas.openxmlformats.org/drawingml/2006/table">
            <a:tbl>
              <a:tblPr firstRow="1" bandRow="1">
                <a:tableStyleId>{5C22544A-7EE6-4342-B048-85BDC9FD1C3A}</a:tableStyleId>
              </a:tblPr>
              <a:tblGrid>
                <a:gridCol w="1476652">
                  <a:extLst>
                    <a:ext uri="{9D8B030D-6E8A-4147-A177-3AD203B41FA5}">
                      <a16:colId xmlns="" xmlns:a16="http://schemas.microsoft.com/office/drawing/2014/main" val="2996513302"/>
                    </a:ext>
                  </a:extLst>
                </a:gridCol>
                <a:gridCol w="2814222">
                  <a:extLst>
                    <a:ext uri="{9D8B030D-6E8A-4147-A177-3AD203B41FA5}">
                      <a16:colId xmlns="" xmlns:a16="http://schemas.microsoft.com/office/drawing/2014/main" val="1943410875"/>
                    </a:ext>
                  </a:extLst>
                </a:gridCol>
                <a:gridCol w="1805125">
                  <a:extLst>
                    <a:ext uri="{9D8B030D-6E8A-4147-A177-3AD203B41FA5}">
                      <a16:colId xmlns="" xmlns:a16="http://schemas.microsoft.com/office/drawing/2014/main" val="1979486514"/>
                    </a:ext>
                  </a:extLst>
                </a:gridCol>
              </a:tblGrid>
              <a:tr h="733641">
                <a:tc>
                  <a:txBody>
                    <a:bodyPr/>
                    <a:lstStyle/>
                    <a:p>
                      <a:r>
                        <a:rPr lang="en-US" dirty="0"/>
                        <a:t>Respondent #</a:t>
                      </a:r>
                    </a:p>
                  </a:txBody>
                  <a:tcPr/>
                </a:tc>
                <a:tc>
                  <a:txBody>
                    <a:bodyPr/>
                    <a:lstStyle/>
                    <a:p>
                      <a:r>
                        <a:rPr lang="en-US" dirty="0"/>
                        <a:t>Response</a:t>
                      </a:r>
                    </a:p>
                  </a:txBody>
                  <a:tcPr/>
                </a:tc>
                <a:tc>
                  <a:txBody>
                    <a:bodyPr/>
                    <a:lstStyle/>
                    <a:p>
                      <a:r>
                        <a:rPr lang="en-US" dirty="0"/>
                        <a:t>Theme</a:t>
                      </a:r>
                    </a:p>
                  </a:txBody>
                  <a:tcPr/>
                </a:tc>
                <a:extLst>
                  <a:ext uri="{0D108BD9-81ED-4DB2-BD59-A6C34878D82A}">
                    <a16:rowId xmlns="" xmlns:a16="http://schemas.microsoft.com/office/drawing/2014/main" val="1352181180"/>
                  </a:ext>
                </a:extLst>
              </a:tr>
              <a:tr h="370840">
                <a:tc>
                  <a:txBody>
                    <a:bodyPr/>
                    <a:lstStyle/>
                    <a:p>
                      <a:r>
                        <a:rPr lang="en-US" dirty="0"/>
                        <a:t>1</a:t>
                      </a:r>
                    </a:p>
                  </a:txBody>
                  <a:tcPr/>
                </a:tc>
                <a:tc>
                  <a:txBody>
                    <a:bodyPr/>
                    <a:lstStyle/>
                    <a:p>
                      <a:r>
                        <a:rPr lang="en-US" dirty="0"/>
                        <a:t>I</a:t>
                      </a:r>
                      <a:r>
                        <a:rPr lang="en-US" baseline="0" dirty="0"/>
                        <a:t> don’t know how and I cannot remember</a:t>
                      </a:r>
                      <a:endParaRPr lang="en-US" dirty="0"/>
                    </a:p>
                  </a:txBody>
                  <a:tcPr/>
                </a:tc>
                <a:tc>
                  <a:txBody>
                    <a:bodyPr/>
                    <a:lstStyle/>
                    <a:p>
                      <a:r>
                        <a:rPr lang="en-US" dirty="0"/>
                        <a:t>Knowledge, memory</a:t>
                      </a:r>
                    </a:p>
                  </a:txBody>
                  <a:tcPr/>
                </a:tc>
                <a:extLst>
                  <a:ext uri="{0D108BD9-81ED-4DB2-BD59-A6C34878D82A}">
                    <a16:rowId xmlns="" xmlns:a16="http://schemas.microsoft.com/office/drawing/2014/main" val="3776447478"/>
                  </a:ext>
                </a:extLst>
              </a:tr>
              <a:tr h="370840">
                <a:tc>
                  <a:txBody>
                    <a:bodyPr/>
                    <a:lstStyle/>
                    <a:p>
                      <a:r>
                        <a:rPr lang="en-US" dirty="0"/>
                        <a:t>2</a:t>
                      </a:r>
                    </a:p>
                  </a:txBody>
                  <a:tcPr/>
                </a:tc>
                <a:tc>
                  <a:txBody>
                    <a:bodyPr/>
                    <a:lstStyle/>
                    <a:p>
                      <a:r>
                        <a:rPr lang="en-US" dirty="0"/>
                        <a:t>I do not know side effects</a:t>
                      </a:r>
                    </a:p>
                  </a:txBody>
                  <a:tcPr/>
                </a:tc>
                <a:tc>
                  <a:txBody>
                    <a:bodyPr/>
                    <a:lstStyle/>
                    <a:p>
                      <a:r>
                        <a:rPr lang="en-US" dirty="0"/>
                        <a:t>Knowledge</a:t>
                      </a:r>
                    </a:p>
                  </a:txBody>
                  <a:tcPr/>
                </a:tc>
                <a:extLst>
                  <a:ext uri="{0D108BD9-81ED-4DB2-BD59-A6C34878D82A}">
                    <a16:rowId xmlns="" xmlns:a16="http://schemas.microsoft.com/office/drawing/2014/main" val="553129101"/>
                  </a:ext>
                </a:extLst>
              </a:tr>
              <a:tr h="370840">
                <a:tc>
                  <a:txBody>
                    <a:bodyPr/>
                    <a:lstStyle/>
                    <a:p>
                      <a:r>
                        <a:rPr lang="en-US" dirty="0"/>
                        <a:t>3</a:t>
                      </a:r>
                    </a:p>
                  </a:txBody>
                  <a:tcPr/>
                </a:tc>
                <a:tc>
                  <a:txBody>
                    <a:bodyPr/>
                    <a:lstStyle/>
                    <a:p>
                      <a:r>
                        <a:rPr lang="en-US" dirty="0"/>
                        <a:t>I never learned about side effects</a:t>
                      </a:r>
                    </a:p>
                  </a:txBody>
                  <a:tcPr/>
                </a:tc>
                <a:tc>
                  <a:txBody>
                    <a:bodyPr/>
                    <a:lstStyle/>
                    <a:p>
                      <a:r>
                        <a:rPr lang="en-US" dirty="0"/>
                        <a:t>Knowledge</a:t>
                      </a:r>
                    </a:p>
                  </a:txBody>
                  <a:tcPr/>
                </a:tc>
                <a:extLst>
                  <a:ext uri="{0D108BD9-81ED-4DB2-BD59-A6C34878D82A}">
                    <a16:rowId xmlns="" xmlns:a16="http://schemas.microsoft.com/office/drawing/2014/main" val="3562990100"/>
                  </a:ext>
                </a:extLst>
              </a:tr>
              <a:tr h="370840">
                <a:tc>
                  <a:txBody>
                    <a:bodyPr/>
                    <a:lstStyle/>
                    <a:p>
                      <a:r>
                        <a:rPr lang="en-US" dirty="0"/>
                        <a:t>4</a:t>
                      </a:r>
                    </a:p>
                  </a:txBody>
                  <a:tcPr/>
                </a:tc>
                <a:tc>
                  <a:txBody>
                    <a:bodyPr/>
                    <a:lstStyle/>
                    <a:p>
                      <a:r>
                        <a:rPr lang="en-US" dirty="0"/>
                        <a:t>Too many side effects</a:t>
                      </a:r>
                    </a:p>
                  </a:txBody>
                  <a:tcPr/>
                </a:tc>
                <a:tc>
                  <a:txBody>
                    <a:bodyPr/>
                    <a:lstStyle/>
                    <a:p>
                      <a:r>
                        <a:rPr lang="en-US" dirty="0"/>
                        <a:t>Memory</a:t>
                      </a:r>
                    </a:p>
                  </a:txBody>
                  <a:tcPr/>
                </a:tc>
                <a:extLst>
                  <a:ext uri="{0D108BD9-81ED-4DB2-BD59-A6C34878D82A}">
                    <a16:rowId xmlns="" xmlns:a16="http://schemas.microsoft.com/office/drawing/2014/main" val="1771817303"/>
                  </a:ext>
                </a:extLst>
              </a:tr>
              <a:tr h="370840">
                <a:tc>
                  <a:txBody>
                    <a:bodyPr/>
                    <a:lstStyle/>
                    <a:p>
                      <a:r>
                        <a:rPr lang="en-US" dirty="0"/>
                        <a:t>5</a:t>
                      </a:r>
                    </a:p>
                  </a:txBody>
                  <a:tcPr/>
                </a:tc>
                <a:tc>
                  <a:txBody>
                    <a:bodyPr/>
                    <a:lstStyle/>
                    <a:p>
                      <a:r>
                        <a:rPr lang="en-US" dirty="0"/>
                        <a:t>Clients do not understand</a:t>
                      </a:r>
                    </a:p>
                  </a:txBody>
                  <a:tcPr/>
                </a:tc>
                <a:tc>
                  <a:txBody>
                    <a:bodyPr/>
                    <a:lstStyle/>
                    <a:p>
                      <a:r>
                        <a:rPr lang="en-US" dirty="0"/>
                        <a:t>Client</a:t>
                      </a:r>
                    </a:p>
                  </a:txBody>
                  <a:tcPr/>
                </a:tc>
                <a:extLst>
                  <a:ext uri="{0D108BD9-81ED-4DB2-BD59-A6C34878D82A}">
                    <a16:rowId xmlns="" xmlns:a16="http://schemas.microsoft.com/office/drawing/2014/main" val="2885521583"/>
                  </a:ext>
                </a:extLst>
              </a:tr>
              <a:tr h="370840">
                <a:tc>
                  <a:txBody>
                    <a:bodyPr/>
                    <a:lstStyle/>
                    <a:p>
                      <a:r>
                        <a:rPr lang="en-US" dirty="0"/>
                        <a:t>6</a:t>
                      </a:r>
                    </a:p>
                  </a:txBody>
                  <a:tcPr/>
                </a:tc>
                <a:tc>
                  <a:txBody>
                    <a:bodyPr/>
                    <a:lstStyle/>
                    <a:p>
                      <a:r>
                        <a:rPr lang="en-US" dirty="0"/>
                        <a:t>Clients believe myths</a:t>
                      </a:r>
                    </a:p>
                  </a:txBody>
                  <a:tcPr/>
                </a:tc>
                <a:tc>
                  <a:txBody>
                    <a:bodyPr/>
                    <a:lstStyle/>
                    <a:p>
                      <a:r>
                        <a:rPr lang="en-US" dirty="0"/>
                        <a:t>Client</a:t>
                      </a:r>
                    </a:p>
                  </a:txBody>
                  <a:tcPr/>
                </a:tc>
                <a:extLst>
                  <a:ext uri="{0D108BD9-81ED-4DB2-BD59-A6C34878D82A}">
                    <a16:rowId xmlns="" xmlns:a16="http://schemas.microsoft.com/office/drawing/2014/main" val="3004068421"/>
                  </a:ext>
                </a:extLst>
              </a:tr>
              <a:tr h="370840">
                <a:tc>
                  <a:txBody>
                    <a:bodyPr/>
                    <a:lstStyle/>
                    <a:p>
                      <a:r>
                        <a:rPr lang="en-US" dirty="0"/>
                        <a:t>7</a:t>
                      </a:r>
                    </a:p>
                  </a:txBody>
                  <a:tcPr/>
                </a:tc>
                <a:tc>
                  <a:txBody>
                    <a:bodyPr/>
                    <a:lstStyle/>
                    <a:p>
                      <a:r>
                        <a:rPr lang="en-US" dirty="0"/>
                        <a:t>What are side effects?</a:t>
                      </a:r>
                    </a:p>
                  </a:txBody>
                  <a:tcPr/>
                </a:tc>
                <a:tc>
                  <a:txBody>
                    <a:bodyPr/>
                    <a:lstStyle/>
                    <a:p>
                      <a:r>
                        <a:rPr lang="en-US" dirty="0"/>
                        <a:t>Knowledge</a:t>
                      </a:r>
                    </a:p>
                  </a:txBody>
                  <a:tcPr/>
                </a:tc>
                <a:extLst>
                  <a:ext uri="{0D108BD9-81ED-4DB2-BD59-A6C34878D82A}">
                    <a16:rowId xmlns="" xmlns:a16="http://schemas.microsoft.com/office/drawing/2014/main" val="991822360"/>
                  </a:ext>
                </a:extLst>
              </a:tr>
              <a:tr h="370840">
                <a:tc>
                  <a:txBody>
                    <a:bodyPr/>
                    <a:lstStyle/>
                    <a:p>
                      <a:r>
                        <a:rPr lang="en-US" dirty="0"/>
                        <a:t>8</a:t>
                      </a:r>
                    </a:p>
                  </a:txBody>
                  <a:tcPr/>
                </a:tc>
                <a:tc>
                  <a:txBody>
                    <a:bodyPr/>
                    <a:lstStyle/>
                    <a:p>
                      <a:r>
                        <a:rPr lang="en-US" dirty="0"/>
                        <a:t>I cannot remember all of the side effects</a:t>
                      </a:r>
                    </a:p>
                  </a:txBody>
                  <a:tcPr/>
                </a:tc>
                <a:tc>
                  <a:txBody>
                    <a:bodyPr/>
                    <a:lstStyle/>
                    <a:p>
                      <a:r>
                        <a:rPr lang="en-US" dirty="0"/>
                        <a:t>Memory</a:t>
                      </a:r>
                    </a:p>
                  </a:txBody>
                  <a:tcPr/>
                </a:tc>
                <a:extLst>
                  <a:ext uri="{0D108BD9-81ED-4DB2-BD59-A6C34878D82A}">
                    <a16:rowId xmlns="" xmlns:a16="http://schemas.microsoft.com/office/drawing/2014/main" val="1678429207"/>
                  </a:ext>
                </a:extLst>
              </a:tr>
            </a:tbl>
          </a:graphicData>
        </a:graphic>
      </p:graphicFrame>
    </p:spTree>
    <p:extLst>
      <p:ext uri="{BB962C8B-B14F-4D97-AF65-F5344CB8AC3E}">
        <p14:creationId xmlns:p14="http://schemas.microsoft.com/office/powerpoint/2010/main" val="38119892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dirty="0"/>
              <a:t>Key messages</a:t>
            </a:r>
          </a:p>
        </p:txBody>
      </p:sp>
      <p:sp>
        <p:nvSpPr>
          <p:cNvPr id="3" name="Content Placeholder 2"/>
          <p:cNvSpPr>
            <a:spLocks noGrp="1"/>
          </p:cNvSpPr>
          <p:nvPr>
            <p:ph idx="1"/>
          </p:nvPr>
        </p:nvSpPr>
        <p:spPr/>
        <p:txBody>
          <a:bodyPr/>
          <a:lstStyle/>
          <a:p>
            <a:pPr marL="342900" lvl="2" indent="-342900">
              <a:defRPr/>
            </a:pPr>
            <a:r>
              <a:rPr lang="en-US" sz="2600" dirty="0"/>
              <a:t>Data analysis is important for making data understandable and actionable</a:t>
            </a:r>
          </a:p>
          <a:p>
            <a:pPr marL="342900" lvl="2" indent="-342900">
              <a:defRPr/>
            </a:pPr>
            <a:r>
              <a:rPr lang="en-US" sz="2600" dirty="0"/>
              <a:t>Descriptive analyses describe the “what” and “who” about a program or health service</a:t>
            </a:r>
          </a:p>
          <a:p>
            <a:pPr marL="342900" lvl="2" indent="-342900">
              <a:defRPr/>
            </a:pPr>
            <a:r>
              <a:rPr lang="en-US" sz="2600" dirty="0"/>
              <a:t>Descriptive analyses do </a:t>
            </a:r>
            <a:r>
              <a:rPr lang="en-US" sz="2600" dirty="0">
                <a:solidFill>
                  <a:schemeClr val="tx2">
                    <a:lumMod val="75000"/>
                  </a:schemeClr>
                </a:solidFill>
              </a:rPr>
              <a:t>not</a:t>
            </a:r>
            <a:r>
              <a:rPr lang="en-US" sz="2600" dirty="0"/>
              <a:t> define causality – that is, they tell you “what</a:t>
            </a:r>
            <a:r>
              <a:rPr lang="en-US" sz="2600" i="1" dirty="0"/>
              <a:t>,”</a:t>
            </a:r>
            <a:r>
              <a:rPr lang="en-US" sz="2600" dirty="0"/>
              <a:t> not “why”</a:t>
            </a:r>
          </a:p>
          <a:p>
            <a:pPr marL="342900" lvl="2" indent="-342900">
              <a:defRPr/>
            </a:pPr>
            <a:r>
              <a:rPr lang="en-US" sz="2600" dirty="0"/>
              <a:t>Quantitative analyses can be done on data that is countable</a:t>
            </a:r>
          </a:p>
          <a:p>
            <a:pPr marL="342900" lvl="2" indent="-342900">
              <a:defRPr/>
            </a:pPr>
            <a:r>
              <a:rPr lang="en-US" sz="2600" dirty="0"/>
              <a:t>Qualitative analyses are done on free text data</a:t>
            </a:r>
          </a:p>
          <a:p>
            <a:pPr marL="0" indent="0">
              <a:buNone/>
              <a:defRPr/>
            </a:pPr>
            <a:endParaRPr lang="en-US" dirty="0"/>
          </a:p>
          <a:p>
            <a:pPr>
              <a:defRPr/>
            </a:pPr>
            <a:endParaRPr lang="en-US" dirty="0"/>
          </a:p>
          <a:p>
            <a:pPr>
              <a:defRPr/>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0"/>
            <a:ext cx="9144000" cy="914400"/>
          </a:xfrm>
          <a:prstGeom prst="rect">
            <a:avLst/>
          </a:prstGeom>
          <a:solidFill>
            <a:srgbClr val="7CAD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sz="4200" b="1" dirty="0">
              <a:solidFill>
                <a:schemeClr val="bg1"/>
              </a:solidFill>
              <a:latin typeface="Century Gothic" charset="0"/>
            </a:endParaRPr>
          </a:p>
        </p:txBody>
      </p:sp>
      <p:sp>
        <p:nvSpPr>
          <p:cNvPr id="5" name="Rectangle 4"/>
          <p:cNvSpPr/>
          <p:nvPr/>
        </p:nvSpPr>
        <p:spPr>
          <a:xfrm>
            <a:off x="228600" y="1143000"/>
            <a:ext cx="8610600" cy="1754327"/>
          </a:xfrm>
          <a:prstGeom prst="rect">
            <a:avLst/>
          </a:prstGeom>
        </p:spPr>
        <p:txBody>
          <a:bodyPr wrap="square">
            <a:spAutoFit/>
          </a:bodyPr>
          <a:lstStyle/>
          <a:p>
            <a:pPr algn="ctr"/>
            <a:endParaRPr lang="en-US" sz="5400" dirty="0"/>
          </a:p>
          <a:p>
            <a:pPr algn="ctr"/>
            <a:r>
              <a:rPr lang="en-US" sz="5400" dirty="0"/>
              <a:t>Thank you!</a:t>
            </a:r>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228600" y="3161675"/>
            <a:ext cx="1226820" cy="429260"/>
          </a:xfrm>
          <a:prstGeom prst="rect">
            <a:avLst/>
          </a:prstGeom>
        </p:spPr>
      </p:pic>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p:nvPr/>
        </p:nvSpPr>
        <p:spPr>
          <a:xfrm>
            <a:off x="-95250" y="8089900"/>
            <a:ext cx="8020685" cy="2159000"/>
          </a:xfrm>
          <a:prstGeom prst="rect">
            <a:avLst/>
          </a:prstGeom>
          <a:solidFill>
            <a:srgbClr val="34709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TextBox 7"/>
          <p:cNvSpPr txBox="1"/>
          <p:nvPr/>
        </p:nvSpPr>
        <p:spPr>
          <a:xfrm>
            <a:off x="228600" y="3882080"/>
            <a:ext cx="8763000" cy="923330"/>
          </a:xfrm>
          <a:prstGeom prst="rect">
            <a:avLst/>
          </a:prstGeom>
          <a:noFill/>
        </p:spPr>
        <p:txBody>
          <a:bodyPr wrap="square" rtlCol="0">
            <a:spAutoFit/>
          </a:bodyPr>
          <a:lstStyle/>
          <a:p>
            <a:r>
              <a:rPr lang="en-US" dirty="0"/>
              <a:t>© </a:t>
            </a:r>
            <a:r>
              <a:rPr lang="en-US" dirty="0" err="1"/>
              <a:t>IntraHealth</a:t>
            </a:r>
            <a:r>
              <a:rPr lang="en-US" dirty="0"/>
              <a:t> International. This document is made available under a Creative Commons Attribution-</a:t>
            </a:r>
            <a:r>
              <a:rPr lang="en-US" dirty="0" err="1"/>
              <a:t>ShareAlike</a:t>
            </a:r>
            <a:r>
              <a:rPr lang="en-US" dirty="0"/>
              <a:t> 4.0 International: https://creativecommons.org/licenses/by-sa/4.0/</a:t>
            </a:r>
          </a:p>
          <a:p>
            <a:endParaRPr lang="en-US" dirty="0"/>
          </a:p>
        </p:txBody>
      </p:sp>
      <p:sp>
        <p:nvSpPr>
          <p:cNvPr id="3" name="TextBox 2"/>
          <p:cNvSpPr txBox="1"/>
          <p:nvPr/>
        </p:nvSpPr>
        <p:spPr>
          <a:xfrm>
            <a:off x="228600" y="4976734"/>
            <a:ext cx="8763000" cy="1200329"/>
          </a:xfrm>
          <a:prstGeom prst="rect">
            <a:avLst/>
          </a:prstGeom>
          <a:noFill/>
        </p:spPr>
        <p:txBody>
          <a:bodyPr wrap="square" rtlCol="0">
            <a:spAutoFit/>
          </a:bodyPr>
          <a:lstStyle/>
          <a:p>
            <a:r>
              <a:rPr lang="en-US" dirty="0" smtClean="0">
                <a:latin typeface="+mn-lt"/>
              </a:rPr>
              <a:t>This information is </a:t>
            </a:r>
            <a:r>
              <a:rPr lang="en-US" dirty="0">
                <a:latin typeface="+mn-lt"/>
              </a:rPr>
              <a:t>made possible by the generous support of the American people through the United States Agency for International Development (USAID). The contents are the responsibility of IntraHealth International and do not necessarily reflect the views of USAID or the United States Government</a:t>
            </a:r>
            <a:r>
              <a:rPr lang="en-US" dirty="0" smtClean="0">
                <a:latin typeface="+mn-lt"/>
              </a:rPr>
              <a:t>.</a:t>
            </a:r>
            <a:endParaRPr lang="en-US" dirty="0">
              <a:latin typeface="+mn-lt"/>
            </a:endParaRPr>
          </a:p>
        </p:txBody>
      </p:sp>
    </p:spTree>
    <p:extLst>
      <p:ext uri="{BB962C8B-B14F-4D97-AF65-F5344CB8AC3E}">
        <p14:creationId xmlns:p14="http://schemas.microsoft.com/office/powerpoint/2010/main" val="495403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a:t>Data Analysis</a:t>
            </a:r>
          </a:p>
        </p:txBody>
      </p:sp>
      <p:sp>
        <p:nvSpPr>
          <p:cNvPr id="9219" name="Content Placeholder 2"/>
          <p:cNvSpPr>
            <a:spLocks noGrp="1"/>
          </p:cNvSpPr>
          <p:nvPr>
            <p:ph idx="1"/>
          </p:nvPr>
        </p:nvSpPr>
        <p:spPr/>
        <p:txBody>
          <a:bodyPr/>
          <a:lstStyle/>
          <a:p>
            <a:pPr eaLnBrk="1" hangingPunct="1">
              <a:lnSpc>
                <a:spcPct val="90000"/>
              </a:lnSpc>
            </a:pPr>
            <a:r>
              <a:rPr lang="en-GB" altLang="en-US" dirty="0"/>
              <a:t>Turning </a:t>
            </a:r>
            <a:r>
              <a:rPr lang="en-GB" altLang="en-US" b="1" dirty="0"/>
              <a:t>raw </a:t>
            </a:r>
            <a:r>
              <a:rPr lang="en-GB" altLang="en-US" b="1" dirty="0">
                <a:solidFill>
                  <a:schemeClr val="tx1">
                    <a:lumMod val="75000"/>
                    <a:lumOff val="25000"/>
                  </a:schemeClr>
                </a:solidFill>
              </a:rPr>
              <a:t>data</a:t>
            </a:r>
            <a:r>
              <a:rPr lang="en-GB" altLang="en-US" dirty="0">
                <a:solidFill>
                  <a:schemeClr val="tx1">
                    <a:lumMod val="75000"/>
                    <a:lumOff val="25000"/>
                  </a:schemeClr>
                </a:solidFill>
              </a:rPr>
              <a:t> into </a:t>
            </a:r>
            <a:r>
              <a:rPr lang="en-GB" altLang="en-US" b="1" dirty="0">
                <a:solidFill>
                  <a:schemeClr val="tx1">
                    <a:lumMod val="75000"/>
                    <a:lumOff val="25000"/>
                  </a:schemeClr>
                </a:solidFill>
              </a:rPr>
              <a:t>useful information</a:t>
            </a:r>
          </a:p>
          <a:p>
            <a:pPr eaLnBrk="1" hangingPunct="1">
              <a:lnSpc>
                <a:spcPct val="90000"/>
              </a:lnSpc>
            </a:pPr>
            <a:r>
              <a:rPr lang="en-US" altLang="en-US" dirty="0"/>
              <a:t>Purpose is to provide answers to questions being asked at a program site or research questions</a:t>
            </a:r>
          </a:p>
          <a:p>
            <a:r>
              <a:rPr lang="en-GB" altLang="en-US" dirty="0"/>
              <a:t>Even the greatest amount and best quality data mean nothing if not properly analyzed</a:t>
            </a:r>
            <a:r>
              <a:rPr lang="en-US" altLang="en-US" dirty="0"/>
              <a:t>—</a:t>
            </a:r>
            <a:r>
              <a:rPr lang="en-GB" altLang="en-US" dirty="0"/>
              <a:t>or if not analyzed at all</a:t>
            </a:r>
            <a:endParaRPr lang="en-US" altLang="en-US" dirty="0">
              <a:solidFill>
                <a:srgbClr val="FF0000"/>
              </a:solidFill>
            </a:endParaRPr>
          </a:p>
          <a:p>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a:t>Data Analysis</a:t>
            </a:r>
          </a:p>
        </p:txBody>
      </p:sp>
      <p:sp>
        <p:nvSpPr>
          <p:cNvPr id="11267" name="Rectangle 3"/>
          <p:cNvSpPr>
            <a:spLocks noGrp="1" noChangeArrowheads="1"/>
          </p:cNvSpPr>
          <p:nvPr>
            <p:ph idx="1"/>
          </p:nvPr>
        </p:nvSpPr>
        <p:spPr>
          <a:xfrm>
            <a:off x="814388" y="1304925"/>
            <a:ext cx="8077200" cy="4576763"/>
          </a:xfrm>
        </p:spPr>
        <p:txBody>
          <a:bodyPr/>
          <a:lstStyle/>
          <a:p>
            <a:pPr eaLnBrk="1" hangingPunct="1"/>
            <a:r>
              <a:rPr lang="en-US" altLang="en-US" dirty="0"/>
              <a:t>Analysis does not mean using computer software package</a:t>
            </a:r>
          </a:p>
          <a:p>
            <a:pPr eaLnBrk="1" hangingPunct="1"/>
            <a:r>
              <a:rPr lang="en-US" altLang="en-US" dirty="0"/>
              <a:t>Analysis is looking at the data in light of the questions you need to answer:</a:t>
            </a:r>
          </a:p>
          <a:p>
            <a:pPr lvl="1" eaLnBrk="1" hangingPunct="1"/>
            <a:r>
              <a:rPr lang="en-US" altLang="en-US" sz="2600" dirty="0"/>
              <a:t>How would you analyze data to determine: “Is my program meeting its objectives?”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Data Analysis in mHero</a:t>
            </a:r>
          </a:p>
        </p:txBody>
      </p:sp>
      <p:sp>
        <p:nvSpPr>
          <p:cNvPr id="13315" name="Content Placeholder 2"/>
          <p:cNvSpPr>
            <a:spLocks noGrp="1"/>
          </p:cNvSpPr>
          <p:nvPr>
            <p:ph idx="1"/>
          </p:nvPr>
        </p:nvSpPr>
        <p:spPr/>
        <p:txBody>
          <a:bodyPr/>
          <a:lstStyle/>
          <a:p>
            <a:r>
              <a:rPr lang="en-US" altLang="en-US" dirty="0"/>
              <a:t>Take raw data from iHRIS or using data visualization tools in RapidPro</a:t>
            </a:r>
          </a:p>
          <a:p>
            <a:r>
              <a:rPr lang="en-US" altLang="en-US" dirty="0"/>
              <a:t>Make data from workflows </a:t>
            </a:r>
            <a:r>
              <a:rPr lang="en-US" altLang="en-US" b="1" dirty="0"/>
              <a:t>understandable</a:t>
            </a:r>
            <a:r>
              <a:rPr lang="en-US" altLang="en-US" dirty="0"/>
              <a:t> and </a:t>
            </a:r>
            <a:r>
              <a:rPr lang="en-US" altLang="en-US" b="1" dirty="0"/>
              <a:t>actionable</a:t>
            </a:r>
          </a:p>
          <a:p>
            <a:pPr marL="0" indent="0">
              <a:buNone/>
            </a:pPr>
            <a:endParaRPr lang="en-US" alt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1824" y="4044349"/>
            <a:ext cx="2260351" cy="222385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Quantitative Data</a:t>
            </a:r>
          </a:p>
        </p:txBody>
      </p:sp>
      <p:sp>
        <p:nvSpPr>
          <p:cNvPr id="14339" name="Content Placeholder 2"/>
          <p:cNvSpPr>
            <a:spLocks noGrp="1"/>
          </p:cNvSpPr>
          <p:nvPr>
            <p:ph idx="1"/>
          </p:nvPr>
        </p:nvSpPr>
        <p:spPr>
          <a:xfrm>
            <a:off x="554855" y="1609078"/>
            <a:ext cx="8229600" cy="4525963"/>
          </a:xfrm>
        </p:spPr>
        <p:txBody>
          <a:bodyPr/>
          <a:lstStyle/>
          <a:p>
            <a:r>
              <a:rPr lang="en-US" altLang="en-US" dirty="0"/>
              <a:t>Tells the “What” or “How much”</a:t>
            </a:r>
          </a:p>
          <a:p>
            <a:r>
              <a:rPr lang="en-US" altLang="en-US" dirty="0"/>
              <a:t>Two types of quantitative data</a:t>
            </a:r>
          </a:p>
          <a:p>
            <a:pPr lvl="1"/>
            <a:r>
              <a:rPr lang="en-US" altLang="en-US" dirty="0"/>
              <a:t>Categorical Data</a:t>
            </a:r>
          </a:p>
          <a:p>
            <a:pPr lvl="2"/>
            <a:r>
              <a:rPr lang="en-US" altLang="en-US" dirty="0"/>
              <a:t>Any response that can be counted such as multiple choice or yes/no</a:t>
            </a:r>
          </a:p>
          <a:p>
            <a:pPr lvl="1"/>
            <a:r>
              <a:rPr lang="en-US" altLang="en-US" dirty="0"/>
              <a:t>Numerical Data</a:t>
            </a:r>
          </a:p>
          <a:p>
            <a:pPr lvl="2"/>
            <a:r>
              <a:rPr lang="en-US" altLang="en-US" dirty="0"/>
              <a:t>Response that is a specific quantity such as a number, age, date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a:bodyPr>
          <a:lstStyle/>
          <a:p>
            <a:pPr eaLnBrk="1" hangingPunct="1"/>
            <a:r>
              <a:rPr lang="en-US" altLang="en-US" dirty="0"/>
              <a:t>Basic quantitative analyses</a:t>
            </a:r>
          </a:p>
        </p:txBody>
      </p:sp>
      <p:sp>
        <p:nvSpPr>
          <p:cNvPr id="17411" name="Content Placeholder 2"/>
          <p:cNvSpPr>
            <a:spLocks noGrp="1"/>
          </p:cNvSpPr>
          <p:nvPr>
            <p:ph idx="1"/>
          </p:nvPr>
        </p:nvSpPr>
        <p:spPr/>
        <p:txBody>
          <a:bodyPr/>
          <a:lstStyle/>
          <a:p>
            <a:pPr eaLnBrk="1" hangingPunct="1"/>
            <a:r>
              <a:rPr lang="en-US" altLang="en-US" dirty="0"/>
              <a:t>Descriptive analyses</a:t>
            </a:r>
          </a:p>
          <a:p>
            <a:pPr lvl="1" eaLnBrk="1" hangingPunct="1"/>
            <a:r>
              <a:rPr lang="en-US" altLang="en-US" dirty="0"/>
              <a:t>Ratio</a:t>
            </a:r>
          </a:p>
          <a:p>
            <a:pPr lvl="1" eaLnBrk="1" hangingPunct="1"/>
            <a:r>
              <a:rPr lang="en-US" altLang="en-US" dirty="0"/>
              <a:t>Proportion</a:t>
            </a:r>
          </a:p>
          <a:p>
            <a:pPr lvl="1" eaLnBrk="1" hangingPunct="1"/>
            <a:r>
              <a:rPr lang="en-US" altLang="en-US" dirty="0"/>
              <a:t>Percentage</a:t>
            </a:r>
          </a:p>
          <a:p>
            <a:pPr lvl="1" eaLnBrk="1" hangingPunct="1"/>
            <a:r>
              <a:rPr lang="en-US" altLang="en-US" dirty="0"/>
              <a:t>Rate</a:t>
            </a:r>
          </a:p>
          <a:p>
            <a:pPr lvl="1" eaLnBrk="1" hangingPunct="1"/>
            <a:r>
              <a:rPr lang="en-US" altLang="en-US" dirty="0"/>
              <a:t>Mean</a:t>
            </a:r>
          </a:p>
          <a:p>
            <a:pPr lvl="1" eaLnBrk="1" hangingPunct="1"/>
            <a:r>
              <a:rPr lang="en-US" altLang="en-US" dirty="0"/>
              <a:t>Median</a:t>
            </a:r>
          </a:p>
          <a:p>
            <a:pPr eaLnBrk="1" hangingPunct="1">
              <a:buFont typeface="Arial" panose="020B0604020202020204" pitchFamily="34" charset="0"/>
              <a:buNone/>
            </a:pPr>
            <a:endParaRPr lang="en-US" altLang="en-US" dirty="0"/>
          </a:p>
          <a:p>
            <a:pPr eaLnBrk="1" hangingPunct="1"/>
            <a:endParaRPr lang="en-US" altLang="en-US" dirty="0"/>
          </a:p>
        </p:txBody>
      </p:sp>
      <p:sp>
        <p:nvSpPr>
          <p:cNvPr id="17412" name="Content Placeholder 3"/>
          <p:cNvSpPr>
            <a:spLocks noGrp="1"/>
          </p:cNvSpPr>
          <p:nvPr>
            <p:ph sz="half" idx="4294967295"/>
          </p:nvPr>
        </p:nvSpPr>
        <p:spPr>
          <a:xfrm>
            <a:off x="5105400" y="1600200"/>
            <a:ext cx="4038600" cy="4525963"/>
          </a:xfrm>
        </p:spPr>
        <p:txBody>
          <a:bodyPr/>
          <a:lstStyle/>
          <a:p>
            <a:pPr eaLnBrk="1" hangingPunct="1">
              <a:buFont typeface="Wingdings" panose="05000000000000000000" pitchFamily="2" charset="2"/>
              <a:buNone/>
            </a:pPr>
            <a:endParaRPr lang="en-US" altLang="en-US" dirty="0"/>
          </a:p>
          <a:p>
            <a:pPr eaLnBrk="1" hangingPunct="1"/>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Ratio</a:t>
            </a:r>
          </a:p>
        </p:txBody>
      </p:sp>
      <p:sp>
        <p:nvSpPr>
          <p:cNvPr id="19459" name="Content Placeholder 2"/>
          <p:cNvSpPr>
            <a:spLocks noGrp="1"/>
          </p:cNvSpPr>
          <p:nvPr>
            <p:ph idx="1"/>
          </p:nvPr>
        </p:nvSpPr>
        <p:spPr>
          <a:xfrm>
            <a:off x="690562" y="1442497"/>
            <a:ext cx="7762875" cy="4236330"/>
          </a:xfrm>
        </p:spPr>
        <p:txBody>
          <a:bodyPr>
            <a:normAutofit fontScale="77500" lnSpcReduction="20000"/>
          </a:bodyPr>
          <a:lstStyle/>
          <a:p>
            <a:r>
              <a:rPr lang="en-US" altLang="en-US" dirty="0"/>
              <a:t>Comparison of two numbers expressed as:</a:t>
            </a:r>
          </a:p>
          <a:p>
            <a:pPr lvl="1"/>
            <a:r>
              <a:rPr lang="en-US" altLang="en-US" dirty="0"/>
              <a:t>a to b, a per b, a:b</a:t>
            </a:r>
          </a:p>
          <a:p>
            <a:r>
              <a:rPr lang="en-US" altLang="en-US" dirty="0"/>
              <a:t>Used to express such comparisons as clinicians to patients or beds to clients</a:t>
            </a:r>
          </a:p>
          <a:p>
            <a:r>
              <a:rPr lang="en-US" altLang="en-US" dirty="0"/>
              <a:t>Calculation a/b</a:t>
            </a:r>
          </a:p>
          <a:p>
            <a:pPr>
              <a:spcBef>
                <a:spcPct val="15000"/>
              </a:spcBef>
              <a:spcAft>
                <a:spcPct val="5000"/>
              </a:spcAft>
            </a:pPr>
            <a:r>
              <a:rPr lang="en-US" altLang="en-US" dirty="0"/>
              <a:t>Example – In district X, there are 600 nurses and 200 clinics. What is the ratio of nurses to clinics?</a:t>
            </a:r>
          </a:p>
          <a:p>
            <a:pPr marL="0" indent="0" algn="ctr">
              <a:spcBef>
                <a:spcPct val="15000"/>
              </a:spcBef>
              <a:spcAft>
                <a:spcPct val="5000"/>
              </a:spcAft>
              <a:buNone/>
            </a:pPr>
            <a:endParaRPr lang="en-US" altLang="en-US" u="sng" dirty="0"/>
          </a:p>
          <a:p>
            <a:pPr marL="0" indent="0" algn="ctr">
              <a:spcBef>
                <a:spcPct val="15000"/>
              </a:spcBef>
              <a:spcAft>
                <a:spcPct val="5000"/>
              </a:spcAft>
              <a:buNone/>
            </a:pPr>
            <a:r>
              <a:rPr lang="en-US" altLang="en-US" u="sng" dirty="0"/>
              <a:t>600</a:t>
            </a:r>
          </a:p>
          <a:p>
            <a:pPr marL="0" indent="0" algn="ctr">
              <a:spcBef>
                <a:spcPct val="15000"/>
              </a:spcBef>
              <a:spcAft>
                <a:spcPct val="5000"/>
              </a:spcAft>
              <a:buNone/>
            </a:pPr>
            <a:r>
              <a:rPr lang="en-US" altLang="en-US" dirty="0"/>
              <a:t>200</a:t>
            </a:r>
          </a:p>
          <a:p>
            <a:pPr lvl="1"/>
            <a:endParaRPr lang="en-US" altLang="en-US" dirty="0"/>
          </a:p>
          <a:p>
            <a:pPr lvl="1"/>
            <a:endParaRPr lang="en-US" altLang="en-US" dirty="0"/>
          </a:p>
          <a:p>
            <a:pPr lvl="1">
              <a:buFont typeface="Arial" panose="020B0604020202020204" pitchFamily="34" charset="0"/>
              <a:buNone/>
            </a:pPr>
            <a:endParaRPr lang="en-US" altLang="en-US" dirty="0"/>
          </a:p>
        </p:txBody>
      </p:sp>
      <p:sp>
        <p:nvSpPr>
          <p:cNvPr id="19460" name="TextBox 8"/>
          <p:cNvSpPr txBox="1">
            <a:spLocks noChangeArrowheads="1"/>
          </p:cNvSpPr>
          <p:nvPr/>
        </p:nvSpPr>
        <p:spPr bwMode="auto">
          <a:xfrm>
            <a:off x="1885950" y="5186702"/>
            <a:ext cx="58483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9pPr>
          </a:lstStyle>
          <a:p>
            <a:pPr eaLnBrk="1" hangingPunct="1">
              <a:spcBef>
                <a:spcPct val="0"/>
              </a:spcBef>
              <a:spcAft>
                <a:spcPct val="0"/>
              </a:spcAft>
              <a:buClrTx/>
              <a:buFontTx/>
              <a:buNone/>
            </a:pPr>
            <a:r>
              <a:rPr lang="en-US" altLang="en-US" dirty="0"/>
              <a:t>  = 3 nurses per clinic, a ratio of 3:1</a:t>
            </a:r>
          </a:p>
        </p:txBody>
      </p:sp>
    </p:spTree>
  </p:cSld>
  <p:clrMapOvr>
    <a:masterClrMapping/>
  </p:clrMapOvr>
</p:sld>
</file>

<file path=ppt/theme/theme1.xml><?xml version="1.0" encoding="utf-8"?>
<a:theme xmlns:a="http://schemas.openxmlformats.org/drawingml/2006/main" name="MEASURE_Eval_slide_templat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hero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mhero template" id="{CDAECF9B-B221-46B6-BA49-FB99D7F2B66A}" vid="{D87FAE68-47FD-4427-8866-ACB1B475FDA6}"/>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MEASURE_Eval_slide_template-1</Template>
  <TotalTime>0</TotalTime>
  <Words>5484</Words>
  <Application>Microsoft Office PowerPoint</Application>
  <PresentationFormat>On-screen Show (4:3)</PresentationFormat>
  <Paragraphs>549</Paragraphs>
  <Slides>38</Slides>
  <Notes>38</Notes>
  <HiddenSlides>0</HiddenSlides>
  <MMClips>0</MMClips>
  <ScaleCrop>false</ScaleCrop>
  <HeadingPairs>
    <vt:vector size="4" baseType="variant">
      <vt:variant>
        <vt:lpstr>Theme</vt:lpstr>
      </vt:variant>
      <vt:variant>
        <vt:i4>3</vt:i4>
      </vt:variant>
      <vt:variant>
        <vt:lpstr>Slide Titles</vt:lpstr>
      </vt:variant>
      <vt:variant>
        <vt:i4>38</vt:i4>
      </vt:variant>
    </vt:vector>
  </HeadingPairs>
  <TitlesOfParts>
    <vt:vector size="41" baseType="lpstr">
      <vt:lpstr>MEASURE_Eval_slide_template-1</vt:lpstr>
      <vt:lpstr>Custom Design</vt:lpstr>
      <vt:lpstr>mhero template</vt:lpstr>
      <vt:lpstr>Data analysis key concepts &amp; mHero</vt:lpstr>
      <vt:lpstr>Learning Objectives*</vt:lpstr>
      <vt:lpstr>Where are we in the Data Use Cycle?</vt:lpstr>
      <vt:lpstr>Data Analysis</vt:lpstr>
      <vt:lpstr>Data Analysis</vt:lpstr>
      <vt:lpstr>Data Analysis in mHero</vt:lpstr>
      <vt:lpstr>Quantitative Data</vt:lpstr>
      <vt:lpstr>Basic quantitative analyses</vt:lpstr>
      <vt:lpstr>Ratio</vt:lpstr>
      <vt:lpstr>Calculating ratios</vt:lpstr>
      <vt:lpstr>Proportion</vt:lpstr>
      <vt:lpstr>Calculating proportions</vt:lpstr>
      <vt:lpstr>Percentage</vt:lpstr>
      <vt:lpstr>Rate</vt:lpstr>
      <vt:lpstr>Infant Mortality Rate</vt:lpstr>
      <vt:lpstr>Calculating mortality rate</vt:lpstr>
      <vt:lpstr>Rate of increase</vt:lpstr>
      <vt:lpstr>Calculating rate of increase</vt:lpstr>
      <vt:lpstr>Central tendency</vt:lpstr>
      <vt:lpstr>Mean</vt:lpstr>
      <vt:lpstr>Calculating the mean</vt:lpstr>
      <vt:lpstr>Median</vt:lpstr>
      <vt:lpstr>Calculating the median</vt:lpstr>
      <vt:lpstr>HRH Salary Ratios</vt:lpstr>
      <vt:lpstr>HRH Salary Ratios</vt:lpstr>
      <vt:lpstr>HRH Percentage urban versus rural</vt:lpstr>
      <vt:lpstr>HRH Percentage urban versus rural</vt:lpstr>
      <vt:lpstr>HRH Percentage urban versus rural</vt:lpstr>
      <vt:lpstr>HRH Percentage urban versus rural</vt:lpstr>
      <vt:lpstr>Causality</vt:lpstr>
      <vt:lpstr>Qualitative Analysis</vt:lpstr>
      <vt:lpstr>Qualitative Data in mHero</vt:lpstr>
      <vt:lpstr>Qualitative Data Example in mHero</vt:lpstr>
      <vt:lpstr>Qualitative Data Example in mHero</vt:lpstr>
      <vt:lpstr>Qualitative Data Example in mHero</vt:lpstr>
      <vt:lpstr>Qualitative Data Example in mHero</vt:lpstr>
      <vt:lpstr>Key messages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2016-04-19T20:15:24Z</dcterms:created>
  <dcterms:modified xsi:type="dcterms:W3CDTF">2016-08-30T17:33:18Z</dcterms:modified>
</cp:coreProperties>
</file>