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0" r:id="rId3"/>
    <p:sldId id="291" r:id="rId4"/>
    <p:sldId id="275" r:id="rId5"/>
    <p:sldId id="279" r:id="rId6"/>
    <p:sldId id="280" r:id="rId7"/>
    <p:sldId id="278" r:id="rId8"/>
    <p:sldId id="281" r:id="rId9"/>
    <p:sldId id="293" r:id="rId10"/>
    <p:sldId id="282" r:id="rId11"/>
    <p:sldId id="300" r:id="rId12"/>
    <p:sldId id="283" r:id="rId13"/>
    <p:sldId id="284" r:id="rId14"/>
    <p:sldId id="285" r:id="rId15"/>
    <p:sldId id="286" r:id="rId16"/>
    <p:sldId id="287" r:id="rId17"/>
    <p:sldId id="288" r:id="rId18"/>
    <p:sldId id="289" r:id="rId19"/>
    <p:sldId id="290" r:id="rId20"/>
    <p:sldId id="292" r:id="rId21"/>
    <p:sldId id="296" r:id="rId22"/>
    <p:sldId id="298" r:id="rId23"/>
    <p:sldId id="301" r:id="rId24"/>
    <p:sldId id="3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Villella" initials="C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55128" autoAdjust="0"/>
  </p:normalViewPr>
  <p:slideViewPr>
    <p:cSldViewPr>
      <p:cViewPr>
        <p:scale>
          <a:sx n="53" d="100"/>
          <a:sy n="53" d="100"/>
        </p:scale>
        <p:origin x="-20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puckett:Desktop:Dummy%20Data%20-%20mHero%20F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puckett:Desktop:Dummy%20Data%20-%20mHero%20F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In-Service Training Needs of all Nurses in X District </a:t>
            </a:r>
          </a:p>
        </c:rich>
      </c:tx>
      <c:layout/>
      <c:overlay val="0"/>
    </c:title>
    <c:autoTitleDeleted val="0"/>
    <c:plotArea>
      <c:layout/>
      <c:doughnutChart>
        <c:varyColors val="1"/>
        <c:ser>
          <c:idx val="0"/>
          <c:order val="0"/>
          <c:dLbls>
            <c:showLegendKey val="0"/>
            <c:showVal val="0"/>
            <c:showCatName val="0"/>
            <c:showSerName val="0"/>
            <c:showPercent val="1"/>
            <c:showBubbleSize val="0"/>
            <c:showLeaderLines val="1"/>
          </c:dLbls>
          <c:cat>
            <c:strRef>
              <c:f>Sheet2!$B$3:$G$3</c:f>
              <c:strCache>
                <c:ptCount val="6"/>
                <c:pt idx="0">
                  <c:v>Family Planning</c:v>
                </c:pt>
                <c:pt idx="1">
                  <c:v>MNCH </c:v>
                </c:pt>
                <c:pt idx="2">
                  <c:v>Infectious Diseases</c:v>
                </c:pt>
                <c:pt idx="3">
                  <c:v>HIV</c:v>
                </c:pt>
                <c:pt idx="4">
                  <c:v>Malaria</c:v>
                </c:pt>
                <c:pt idx="5">
                  <c:v>Chronic Disesase</c:v>
                </c:pt>
              </c:strCache>
            </c:strRef>
          </c:cat>
          <c:val>
            <c:numRef>
              <c:f>Sheet2!$B$4:$G$4</c:f>
              <c:numCache>
                <c:formatCode>General</c:formatCode>
                <c:ptCount val="6"/>
                <c:pt idx="0">
                  <c:v>74</c:v>
                </c:pt>
                <c:pt idx="1">
                  <c:v>89</c:v>
                </c:pt>
                <c:pt idx="2">
                  <c:v>55</c:v>
                </c:pt>
                <c:pt idx="3">
                  <c:v>38</c:v>
                </c:pt>
                <c:pt idx="4">
                  <c:v>34</c:v>
                </c:pt>
                <c:pt idx="5">
                  <c:v>100</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legend>
    <c:plotVisOnly val="1"/>
    <c:dispBlanksAs val="gap"/>
    <c:showDLblsOverMax val="0"/>
  </c:chart>
  <c:spPr>
    <a:solidFill>
      <a:schemeClr val="bg1">
        <a:lumMod val="85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Sheet2!$A$12</c:f>
              <c:strCache>
                <c:ptCount val="1"/>
                <c:pt idx="0">
                  <c:v>Family Planning</c:v>
                </c:pt>
              </c:strCache>
            </c:strRef>
          </c:tx>
          <c:marker>
            <c:symbol val="none"/>
          </c:marker>
          <c:cat>
            <c:numRef>
              <c:f>Sheet2!$B$11:$G$11</c:f>
              <c:numCache>
                <c:formatCode>General</c:formatCode>
                <c:ptCount val="6"/>
                <c:pt idx="0">
                  <c:v>2010</c:v>
                </c:pt>
                <c:pt idx="1">
                  <c:v>2011</c:v>
                </c:pt>
                <c:pt idx="2">
                  <c:v>2012</c:v>
                </c:pt>
                <c:pt idx="3">
                  <c:v>2013</c:v>
                </c:pt>
                <c:pt idx="4">
                  <c:v>2014</c:v>
                </c:pt>
                <c:pt idx="5">
                  <c:v>2015</c:v>
                </c:pt>
              </c:numCache>
            </c:numRef>
          </c:cat>
          <c:val>
            <c:numRef>
              <c:f>Sheet2!$B$12:$G$12</c:f>
              <c:numCache>
                <c:formatCode>General</c:formatCode>
                <c:ptCount val="6"/>
                <c:pt idx="0">
                  <c:v>74</c:v>
                </c:pt>
                <c:pt idx="1">
                  <c:v>55</c:v>
                </c:pt>
                <c:pt idx="2">
                  <c:v>40</c:v>
                </c:pt>
                <c:pt idx="3">
                  <c:v>60</c:v>
                </c:pt>
                <c:pt idx="4">
                  <c:v>80</c:v>
                </c:pt>
                <c:pt idx="5">
                  <c:v>90</c:v>
                </c:pt>
              </c:numCache>
            </c:numRef>
          </c:val>
          <c:smooth val="0"/>
        </c:ser>
        <c:ser>
          <c:idx val="1"/>
          <c:order val="1"/>
          <c:tx>
            <c:strRef>
              <c:f>Sheet2!$A$13</c:f>
              <c:strCache>
                <c:ptCount val="1"/>
                <c:pt idx="0">
                  <c:v>MNCH</c:v>
                </c:pt>
              </c:strCache>
            </c:strRef>
          </c:tx>
          <c:marker>
            <c:symbol val="none"/>
          </c:marker>
          <c:cat>
            <c:numRef>
              <c:f>Sheet2!$B$11:$G$11</c:f>
              <c:numCache>
                <c:formatCode>General</c:formatCode>
                <c:ptCount val="6"/>
                <c:pt idx="0">
                  <c:v>2010</c:v>
                </c:pt>
                <c:pt idx="1">
                  <c:v>2011</c:v>
                </c:pt>
                <c:pt idx="2">
                  <c:v>2012</c:v>
                </c:pt>
                <c:pt idx="3">
                  <c:v>2013</c:v>
                </c:pt>
                <c:pt idx="4">
                  <c:v>2014</c:v>
                </c:pt>
                <c:pt idx="5">
                  <c:v>2015</c:v>
                </c:pt>
              </c:numCache>
            </c:numRef>
          </c:cat>
          <c:val>
            <c:numRef>
              <c:f>Sheet2!$B$13:$G$13</c:f>
              <c:numCache>
                <c:formatCode>General</c:formatCode>
                <c:ptCount val="6"/>
                <c:pt idx="0">
                  <c:v>89</c:v>
                </c:pt>
                <c:pt idx="1">
                  <c:v>91</c:v>
                </c:pt>
                <c:pt idx="2">
                  <c:v>88</c:v>
                </c:pt>
                <c:pt idx="3">
                  <c:v>70</c:v>
                </c:pt>
                <c:pt idx="4">
                  <c:v>74</c:v>
                </c:pt>
                <c:pt idx="5">
                  <c:v>66</c:v>
                </c:pt>
              </c:numCache>
            </c:numRef>
          </c:val>
          <c:smooth val="0"/>
        </c:ser>
        <c:ser>
          <c:idx val="2"/>
          <c:order val="2"/>
          <c:tx>
            <c:strRef>
              <c:f>Sheet2!$A$14</c:f>
              <c:strCache>
                <c:ptCount val="1"/>
                <c:pt idx="0">
                  <c:v>Infectious Disease</c:v>
                </c:pt>
              </c:strCache>
            </c:strRef>
          </c:tx>
          <c:marker>
            <c:symbol val="none"/>
          </c:marker>
          <c:cat>
            <c:numRef>
              <c:f>Sheet2!$B$11:$G$11</c:f>
              <c:numCache>
                <c:formatCode>General</c:formatCode>
                <c:ptCount val="6"/>
                <c:pt idx="0">
                  <c:v>2010</c:v>
                </c:pt>
                <c:pt idx="1">
                  <c:v>2011</c:v>
                </c:pt>
                <c:pt idx="2">
                  <c:v>2012</c:v>
                </c:pt>
                <c:pt idx="3">
                  <c:v>2013</c:v>
                </c:pt>
                <c:pt idx="4">
                  <c:v>2014</c:v>
                </c:pt>
                <c:pt idx="5">
                  <c:v>2015</c:v>
                </c:pt>
              </c:numCache>
            </c:numRef>
          </c:cat>
          <c:val>
            <c:numRef>
              <c:f>Sheet2!$B$14:$G$14</c:f>
              <c:numCache>
                <c:formatCode>General</c:formatCode>
                <c:ptCount val="6"/>
                <c:pt idx="0">
                  <c:v>55</c:v>
                </c:pt>
                <c:pt idx="1">
                  <c:v>60</c:v>
                </c:pt>
                <c:pt idx="2">
                  <c:v>50</c:v>
                </c:pt>
                <c:pt idx="3">
                  <c:v>70</c:v>
                </c:pt>
                <c:pt idx="4">
                  <c:v>80</c:v>
                </c:pt>
                <c:pt idx="5">
                  <c:v>120</c:v>
                </c:pt>
              </c:numCache>
            </c:numRef>
          </c:val>
          <c:smooth val="0"/>
        </c:ser>
        <c:ser>
          <c:idx val="3"/>
          <c:order val="3"/>
          <c:tx>
            <c:strRef>
              <c:f>Sheet2!$A$15</c:f>
              <c:strCache>
                <c:ptCount val="1"/>
                <c:pt idx="0">
                  <c:v>HIV</c:v>
                </c:pt>
              </c:strCache>
            </c:strRef>
          </c:tx>
          <c:marker>
            <c:symbol val="none"/>
          </c:marker>
          <c:cat>
            <c:numRef>
              <c:f>Sheet2!$B$11:$G$11</c:f>
              <c:numCache>
                <c:formatCode>General</c:formatCode>
                <c:ptCount val="6"/>
                <c:pt idx="0">
                  <c:v>2010</c:v>
                </c:pt>
                <c:pt idx="1">
                  <c:v>2011</c:v>
                </c:pt>
                <c:pt idx="2">
                  <c:v>2012</c:v>
                </c:pt>
                <c:pt idx="3">
                  <c:v>2013</c:v>
                </c:pt>
                <c:pt idx="4">
                  <c:v>2014</c:v>
                </c:pt>
                <c:pt idx="5">
                  <c:v>2015</c:v>
                </c:pt>
              </c:numCache>
            </c:numRef>
          </c:cat>
          <c:val>
            <c:numRef>
              <c:f>Sheet2!$B$15:$G$15</c:f>
              <c:numCache>
                <c:formatCode>General</c:formatCode>
                <c:ptCount val="6"/>
                <c:pt idx="0">
                  <c:v>38</c:v>
                </c:pt>
                <c:pt idx="1">
                  <c:v>20</c:v>
                </c:pt>
                <c:pt idx="2">
                  <c:v>15</c:v>
                </c:pt>
                <c:pt idx="3">
                  <c:v>20</c:v>
                </c:pt>
                <c:pt idx="4">
                  <c:v>14</c:v>
                </c:pt>
                <c:pt idx="5">
                  <c:v>33</c:v>
                </c:pt>
              </c:numCache>
            </c:numRef>
          </c:val>
          <c:smooth val="0"/>
        </c:ser>
        <c:ser>
          <c:idx val="4"/>
          <c:order val="4"/>
          <c:tx>
            <c:strRef>
              <c:f>Sheet2!$A$16</c:f>
              <c:strCache>
                <c:ptCount val="1"/>
                <c:pt idx="0">
                  <c:v>Malaria</c:v>
                </c:pt>
              </c:strCache>
            </c:strRef>
          </c:tx>
          <c:marker>
            <c:symbol val="none"/>
          </c:marker>
          <c:cat>
            <c:numRef>
              <c:f>Sheet2!$B$11:$G$11</c:f>
              <c:numCache>
                <c:formatCode>General</c:formatCode>
                <c:ptCount val="6"/>
                <c:pt idx="0">
                  <c:v>2010</c:v>
                </c:pt>
                <c:pt idx="1">
                  <c:v>2011</c:v>
                </c:pt>
                <c:pt idx="2">
                  <c:v>2012</c:v>
                </c:pt>
                <c:pt idx="3">
                  <c:v>2013</c:v>
                </c:pt>
                <c:pt idx="4">
                  <c:v>2014</c:v>
                </c:pt>
                <c:pt idx="5">
                  <c:v>2015</c:v>
                </c:pt>
              </c:numCache>
            </c:numRef>
          </c:cat>
          <c:val>
            <c:numRef>
              <c:f>Sheet2!$B$16:$G$16</c:f>
              <c:numCache>
                <c:formatCode>General</c:formatCode>
                <c:ptCount val="6"/>
                <c:pt idx="0">
                  <c:v>34</c:v>
                </c:pt>
                <c:pt idx="1">
                  <c:v>22</c:v>
                </c:pt>
                <c:pt idx="2">
                  <c:v>25</c:v>
                </c:pt>
                <c:pt idx="3">
                  <c:v>15</c:v>
                </c:pt>
                <c:pt idx="4">
                  <c:v>20</c:v>
                </c:pt>
                <c:pt idx="5">
                  <c:v>18</c:v>
                </c:pt>
              </c:numCache>
            </c:numRef>
          </c:val>
          <c:smooth val="0"/>
        </c:ser>
        <c:ser>
          <c:idx val="5"/>
          <c:order val="5"/>
          <c:tx>
            <c:strRef>
              <c:f>Sheet2!$A$17</c:f>
              <c:strCache>
                <c:ptCount val="1"/>
                <c:pt idx="0">
                  <c:v>Chronic Diseases</c:v>
                </c:pt>
              </c:strCache>
            </c:strRef>
          </c:tx>
          <c:marker>
            <c:symbol val="none"/>
          </c:marker>
          <c:cat>
            <c:numRef>
              <c:f>Sheet2!$B$11:$G$11</c:f>
              <c:numCache>
                <c:formatCode>General</c:formatCode>
                <c:ptCount val="6"/>
                <c:pt idx="0">
                  <c:v>2010</c:v>
                </c:pt>
                <c:pt idx="1">
                  <c:v>2011</c:v>
                </c:pt>
                <c:pt idx="2">
                  <c:v>2012</c:v>
                </c:pt>
                <c:pt idx="3">
                  <c:v>2013</c:v>
                </c:pt>
                <c:pt idx="4">
                  <c:v>2014</c:v>
                </c:pt>
                <c:pt idx="5">
                  <c:v>2015</c:v>
                </c:pt>
              </c:numCache>
            </c:numRef>
          </c:cat>
          <c:val>
            <c:numRef>
              <c:f>Sheet2!$B$17:$G$17</c:f>
              <c:numCache>
                <c:formatCode>General</c:formatCode>
                <c:ptCount val="6"/>
                <c:pt idx="0">
                  <c:v>100</c:v>
                </c:pt>
                <c:pt idx="1">
                  <c:v>85</c:v>
                </c:pt>
                <c:pt idx="2">
                  <c:v>60</c:v>
                </c:pt>
                <c:pt idx="3">
                  <c:v>75</c:v>
                </c:pt>
                <c:pt idx="4">
                  <c:v>80</c:v>
                </c:pt>
                <c:pt idx="5">
                  <c:v>100</c:v>
                </c:pt>
              </c:numCache>
            </c:numRef>
          </c:val>
          <c:smooth val="0"/>
        </c:ser>
        <c:dLbls>
          <c:showLegendKey val="0"/>
          <c:showVal val="0"/>
          <c:showCatName val="0"/>
          <c:showSerName val="0"/>
          <c:showPercent val="0"/>
          <c:showBubbleSize val="0"/>
        </c:dLbls>
        <c:marker val="1"/>
        <c:smooth val="0"/>
        <c:axId val="265356800"/>
        <c:axId val="265358336"/>
      </c:lineChart>
      <c:catAx>
        <c:axId val="265356800"/>
        <c:scaling>
          <c:orientation val="minMax"/>
        </c:scaling>
        <c:delete val="0"/>
        <c:axPos val="b"/>
        <c:numFmt formatCode="General" sourceLinked="1"/>
        <c:majorTickMark val="out"/>
        <c:minorTickMark val="none"/>
        <c:tickLblPos val="nextTo"/>
        <c:crossAx val="265358336"/>
        <c:crosses val="autoZero"/>
        <c:auto val="1"/>
        <c:lblAlgn val="ctr"/>
        <c:lblOffset val="100"/>
        <c:noMultiLvlLbl val="0"/>
      </c:catAx>
      <c:valAx>
        <c:axId val="265358336"/>
        <c:scaling>
          <c:orientation val="minMax"/>
        </c:scaling>
        <c:delete val="0"/>
        <c:axPos val="l"/>
        <c:majorGridlines/>
        <c:numFmt formatCode="General" sourceLinked="1"/>
        <c:majorTickMark val="out"/>
        <c:minorTickMark val="none"/>
        <c:tickLblPos val="nextTo"/>
        <c:crossAx val="26535680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E5D8D-895D-493C-A52D-92F3E1383092}" type="datetimeFigureOut">
              <a:rPr lang="en-US" smtClean="0"/>
              <a:t>8/30/2016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D28BC-EB16-4E5A-ACB8-952BA4AACDB5}" type="slidenum">
              <a:rPr lang="en-US" smtClean="0"/>
              <a:t>‹#›</a:t>
            </a:fld>
            <a:endParaRPr lang="en-US"/>
          </a:p>
        </p:txBody>
      </p:sp>
    </p:spTree>
    <p:extLst>
      <p:ext uri="{BB962C8B-B14F-4D97-AF65-F5344CB8AC3E}">
        <p14:creationId xmlns:p14="http://schemas.microsoft.com/office/powerpoint/2010/main" val="331536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presentation is all about</a:t>
            </a:r>
            <a:r>
              <a:rPr lang="en-US" baseline="0" dirty="0" smtClean="0"/>
              <a:t> data visualization.  We will talk about different types of data visualization techniques and designs as well as go over some important steps to consider when creating your own data visualizations. We’ll end this presentation going over a few simple techniques to help you create visualizations using </a:t>
            </a:r>
            <a:r>
              <a:rPr lang="en-US" baseline="0" dirty="0" err="1" smtClean="0"/>
              <a:t>mHero</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8900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also more sophisticated and interactive </a:t>
            </a:r>
            <a:r>
              <a:rPr lang="en-US" sz="1200" kern="1200" dirty="0" err="1" smtClean="0">
                <a:solidFill>
                  <a:schemeClr val="tx1"/>
                </a:solidFill>
                <a:effectLst/>
                <a:latin typeface="+mn-lt"/>
                <a:ea typeface="+mn-ea"/>
                <a:cs typeface="+mn-cs"/>
              </a:rPr>
              <a:t>infographics</a:t>
            </a:r>
            <a:r>
              <a:rPr lang="en-US" sz="1200" kern="1200" dirty="0" smtClean="0">
                <a:solidFill>
                  <a:schemeClr val="tx1"/>
                </a:solidFill>
                <a:effectLst/>
                <a:latin typeface="+mn-lt"/>
                <a:ea typeface="+mn-ea"/>
                <a:cs typeface="+mn-cs"/>
              </a:rPr>
              <a:t> and dashboards.</a:t>
            </a:r>
            <a:endParaRPr lang="en-US" dirty="0" smtClean="0">
              <a:effectLst/>
            </a:endParaRPr>
          </a:p>
          <a:p>
            <a:endParaRPr lang="en-US" sz="1200" b="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Infographics</a:t>
            </a:r>
            <a:r>
              <a:rPr lang="en-US" sz="1200" b="0" kern="1200" dirty="0" smtClean="0">
                <a:solidFill>
                  <a:schemeClr val="tx1"/>
                </a:solidFill>
                <a:effectLst/>
                <a:latin typeface="+mn-lt"/>
                <a:ea typeface="+mn-ea"/>
                <a:cs typeface="+mn-cs"/>
              </a:rPr>
              <a:t>, like our example earlier on contact tracing, use </a:t>
            </a:r>
            <a:r>
              <a:rPr lang="en-US" sz="1200" kern="1200" dirty="0" smtClean="0">
                <a:solidFill>
                  <a:schemeClr val="tx1"/>
                </a:solidFill>
                <a:effectLst/>
                <a:latin typeface="+mn-lt"/>
                <a:ea typeface="+mn-ea"/>
                <a:cs typeface="+mn-cs"/>
              </a:rPr>
              <a:t>a series of graphics, including graphs, charts, illustrations, and more, to visually convey a story. They may be manually drawn and typically involve a graphic designer. Today’s </a:t>
            </a:r>
            <a:r>
              <a:rPr lang="en-US" sz="1200" kern="1200" dirty="0" err="1" smtClean="0">
                <a:solidFill>
                  <a:schemeClr val="tx1"/>
                </a:solidFill>
                <a:effectLst/>
                <a:latin typeface="+mn-lt"/>
                <a:ea typeface="+mn-ea"/>
                <a:cs typeface="+mn-cs"/>
              </a:rPr>
              <a:t>infographics</a:t>
            </a:r>
            <a:r>
              <a:rPr lang="en-US" sz="1200" kern="1200" dirty="0" smtClean="0">
                <a:solidFill>
                  <a:schemeClr val="tx1"/>
                </a:solidFill>
                <a:effectLst/>
                <a:latin typeface="+mn-lt"/>
                <a:ea typeface="+mn-ea"/>
                <a:cs typeface="+mn-cs"/>
              </a:rPr>
              <a:t> are usually created on a computer and combine multiple data points and illustrations to tell a bigger story, and may combine qualitative and quantitative information. </a:t>
            </a:r>
            <a:endParaRPr lang="en-US" dirty="0" smtClean="0">
              <a:effectLst/>
            </a:endParaRP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Interactive websites </a:t>
            </a:r>
            <a:r>
              <a:rPr lang="en-US" sz="1200" kern="1200" dirty="0" smtClean="0">
                <a:solidFill>
                  <a:schemeClr val="tx1"/>
                </a:solidFill>
                <a:effectLst/>
                <a:latin typeface="+mn-lt"/>
                <a:ea typeface="+mn-ea"/>
                <a:cs typeface="+mn-cs"/>
              </a:rPr>
              <a:t>present quantitative data and are generated by software, and include dashboards for project data.  The</a:t>
            </a:r>
            <a:r>
              <a:rPr lang="en-US" sz="1200" kern="1200" baseline="0" dirty="0" smtClean="0">
                <a:solidFill>
                  <a:schemeClr val="tx1"/>
                </a:solidFill>
                <a:effectLst/>
                <a:latin typeface="+mn-lt"/>
                <a:ea typeface="+mn-ea"/>
                <a:cs typeface="+mn-cs"/>
              </a:rPr>
              <a:t> image here is a screenshot of a dashboard – an</a:t>
            </a:r>
            <a:r>
              <a:rPr lang="en-US" sz="1200" kern="1200" dirty="0" smtClean="0">
                <a:solidFill>
                  <a:schemeClr val="tx1"/>
                </a:solidFill>
                <a:effectLst/>
                <a:latin typeface="+mn-lt"/>
                <a:ea typeface="+mn-ea"/>
                <a:cs typeface="+mn-cs"/>
              </a:rPr>
              <a:t> interactive graphic.  Dashboards</a:t>
            </a:r>
            <a:r>
              <a:rPr lang="en-US" sz="1200" kern="1200" baseline="0" dirty="0" smtClean="0">
                <a:solidFill>
                  <a:schemeClr val="tx1"/>
                </a:solidFill>
                <a:effectLst/>
                <a:latin typeface="+mn-lt"/>
                <a:ea typeface="+mn-ea"/>
                <a:cs typeface="+mn-cs"/>
              </a:rPr>
              <a:t> are gaining popularity but require a lot of effort to develop and require maintenance to ensure data quality and integrity.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10</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do data</a:t>
            </a:r>
            <a:r>
              <a:rPr lang="en-US" sz="1200" kern="1200" baseline="0" dirty="0" smtClean="0">
                <a:solidFill>
                  <a:schemeClr val="tx1"/>
                </a:solidFill>
                <a:effectLst/>
                <a:latin typeface="+mn-lt"/>
                <a:ea typeface="+mn-ea"/>
                <a:cs typeface="+mn-cs"/>
              </a:rPr>
              <a:t> visualizations work for data use?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Take a look at this pyramid in this slide.  We start at the bottom – with a lot of data.  It takes science and systems to process that data into information.  You can see that action on the right.  On the left you see “Managing Information”.  We all know how much effort it takes to manage health information systems and other data systems.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Moving up the pyramid you see that data can become information – this happens when you run reports and do analysis.  Through this you gain knowledge.  You begin to understand the story your data is telling you.  When you create a data visualization that knowledge becomes a tool to share with others.  You can created a shared understanding together and provide insight into the findings.  It is at this level – when that data becomes wisdom - that decisions are made.   This requires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11</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Visualization is a great</a:t>
            </a:r>
            <a:r>
              <a:rPr lang="en-US" sz="1200" kern="1200" baseline="0" dirty="0" smtClean="0">
                <a:solidFill>
                  <a:schemeClr val="tx1"/>
                </a:solidFill>
                <a:effectLst/>
                <a:latin typeface="+mn-lt"/>
                <a:ea typeface="+mn-ea"/>
                <a:cs typeface="+mn-cs"/>
              </a:rPr>
              <a:t> tool for data use in public health.  As you’ve seen, there many creative and informative ways to present sophisticated visual stories.  They can help decision makers understand and interpret data.</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However, the reality is most of our data sits on a shelf or in a system and is not used in this way.  Why?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often limited resources in terms of capacity to build quality data visualizations as well as have access to the training and technology to create the visuals.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a lot of tools available for free online to help but if connectivity is poor, users will have a hard time accessing and using those tools.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Another challenge is the analytical capacity of users.  Since this varies across stakeholders in public health, some tools may be hard to interpret and understand.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Also our culture does not </a:t>
            </a:r>
            <a:r>
              <a:rPr lang="en-US" sz="1200" u="sng" kern="1200" baseline="0" dirty="0" smtClean="0">
                <a:solidFill>
                  <a:schemeClr val="tx1"/>
                </a:solidFill>
                <a:effectLst/>
                <a:latin typeface="+mn-lt"/>
                <a:ea typeface="+mn-ea"/>
                <a:cs typeface="+mn-cs"/>
              </a:rPr>
              <a:t>demand</a:t>
            </a:r>
            <a:r>
              <a:rPr lang="en-US" sz="1200" kern="1200" baseline="0" dirty="0" smtClean="0">
                <a:solidFill>
                  <a:schemeClr val="tx1"/>
                </a:solidFill>
                <a:effectLst/>
                <a:latin typeface="+mn-lt"/>
                <a:ea typeface="+mn-ea"/>
                <a:cs typeface="+mn-cs"/>
              </a:rPr>
              <a:t> data visualization.  Many reports are text heavy and data visualization has traditionally not been a part of the data use culture.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12</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go over a few important steps</a:t>
            </a:r>
            <a:r>
              <a:rPr lang="en-US" sz="1200" kern="1200" baseline="0" dirty="0" smtClean="0">
                <a:solidFill>
                  <a:schemeClr val="tx1"/>
                </a:solidFill>
                <a:effectLst/>
                <a:latin typeface="+mn-lt"/>
                <a:ea typeface="+mn-ea"/>
                <a:cs typeface="+mn-cs"/>
              </a:rPr>
              <a:t> to remember when creating your data visualizations.  These are helpful for </a:t>
            </a:r>
            <a:r>
              <a:rPr lang="en-US" sz="1200" kern="1200" baseline="0" dirty="0" err="1" smtClean="0">
                <a:solidFill>
                  <a:schemeClr val="tx1"/>
                </a:solidFill>
                <a:effectLst/>
                <a:latin typeface="+mn-lt"/>
                <a:ea typeface="+mn-ea"/>
                <a:cs typeface="+mn-cs"/>
              </a:rPr>
              <a:t>mHero</a:t>
            </a:r>
            <a:r>
              <a:rPr lang="en-US" sz="1200" kern="1200" baseline="0" dirty="0" smtClean="0">
                <a:solidFill>
                  <a:schemeClr val="tx1"/>
                </a:solidFill>
                <a:effectLst/>
                <a:latin typeface="+mn-lt"/>
                <a:ea typeface="+mn-ea"/>
                <a:cs typeface="+mn-cs"/>
              </a:rPr>
              <a:t> users and stakeholders who may be asked to create data visualizations.  System administrators may be asked to help develop technology to support data visualizations and it is important they be aware of the process.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Users</a:t>
            </a:r>
            <a:r>
              <a:rPr lang="en-US" sz="1200" kern="1200" baseline="0" dirty="0" smtClean="0">
                <a:solidFill>
                  <a:schemeClr val="tx1"/>
                </a:solidFill>
                <a:effectLst/>
                <a:latin typeface="+mn-lt"/>
                <a:ea typeface="+mn-ea"/>
                <a:cs typeface="+mn-cs"/>
              </a:rPr>
              <a:t> are people </a:t>
            </a:r>
            <a:r>
              <a:rPr lang="en-US" sz="1200" b="0" i="0" u="none" strike="noStrike" kern="1200" dirty="0" smtClean="0">
                <a:solidFill>
                  <a:schemeClr val="tx1"/>
                </a:solidFill>
                <a:effectLst/>
                <a:latin typeface="+mn-lt"/>
                <a:ea typeface="+mn-ea"/>
                <a:cs typeface="+mn-cs"/>
              </a:rPr>
              <a:t>who use the mHero system to develop and execute use cases. </a:t>
            </a:r>
          </a:p>
          <a:p>
            <a:pPr rtl="0" fontAlgn="base"/>
            <a:r>
              <a:rPr lang="en-US" sz="1200" b="0" i="0" u="none" strike="noStrike" kern="1200" dirty="0" smtClean="0">
                <a:solidFill>
                  <a:schemeClr val="tx1"/>
                </a:solidFill>
                <a:effectLst/>
                <a:latin typeface="+mn-lt"/>
                <a:ea typeface="+mn-ea"/>
                <a:cs typeface="+mn-cs"/>
              </a:rPr>
              <a:t>Stakeholders</a:t>
            </a:r>
            <a:r>
              <a:rPr lang="en-US" sz="1200" b="0" i="0" u="none" strike="noStrike" kern="1200" baseline="0" dirty="0" smtClean="0">
                <a:solidFill>
                  <a:schemeClr val="tx1"/>
                </a:solidFill>
                <a:effectLst/>
                <a:latin typeface="+mn-lt"/>
                <a:ea typeface="+mn-ea"/>
                <a:cs typeface="+mn-cs"/>
              </a:rPr>
              <a:t> are l</a:t>
            </a:r>
            <a:r>
              <a:rPr lang="en-US" sz="1200" b="0" i="0" u="none" strike="noStrike" kern="1200" dirty="0" smtClean="0">
                <a:solidFill>
                  <a:schemeClr val="tx1"/>
                </a:solidFill>
                <a:effectLst/>
                <a:latin typeface="+mn-lt"/>
                <a:ea typeface="+mn-ea"/>
                <a:cs typeface="+mn-cs"/>
              </a:rPr>
              <a:t>eaders and managers involved in requesting use cases and guiding the questions posed and data collected.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They use the information collected to help make decisions or develop health policies.</a:t>
            </a:r>
          </a:p>
          <a:p>
            <a:pPr rtl="0" fontAlgn="base"/>
            <a:r>
              <a:rPr lang="en-US" sz="1200" b="0" i="0" u="none" strike="noStrike" kern="1200" dirty="0" smtClean="0">
                <a:solidFill>
                  <a:schemeClr val="tx1"/>
                </a:solidFill>
                <a:effectLst/>
                <a:latin typeface="+mn-lt"/>
                <a:ea typeface="+mn-ea"/>
                <a:cs typeface="+mn-cs"/>
              </a:rPr>
              <a:t>System administrators are technical staff who manage the ICT systems (servers, infrastructure, and software) used by the </a:t>
            </a:r>
            <a:r>
              <a:rPr lang="en-US" sz="1200" b="0" i="0" u="none" strike="noStrike" kern="1200" dirty="0" err="1" smtClean="0">
                <a:solidFill>
                  <a:schemeClr val="tx1"/>
                </a:solidFill>
                <a:effectLst/>
                <a:latin typeface="+mn-lt"/>
                <a:ea typeface="+mn-ea"/>
                <a:cs typeface="+mn-cs"/>
              </a:rPr>
              <a:t>MoH</a:t>
            </a:r>
            <a:r>
              <a:rPr lang="en-US" sz="1200" b="0" i="0" u="none" strike="noStrike" kern="1200" dirty="0" smtClean="0">
                <a:solidFill>
                  <a:schemeClr val="tx1"/>
                </a:solidFill>
                <a:effectLst/>
                <a:latin typeface="+mn-lt"/>
                <a:ea typeface="+mn-ea"/>
                <a:cs typeface="+mn-cs"/>
              </a:rPr>
              <a:t> or health system organization.</a:t>
            </a:r>
          </a:p>
          <a:p>
            <a:pPr rtl="0" fontAlgn="base"/>
            <a:r>
              <a:rPr lang="en-US" sz="1200" b="0" i="0" u="none" strike="noStrike" kern="1200" dirty="0" smtClean="0">
                <a:solidFill>
                  <a:schemeClr val="tx1"/>
                </a:solidFill>
                <a:effectLst/>
                <a:latin typeface="+mn-lt"/>
                <a:ea typeface="+mn-ea"/>
                <a:cs typeface="+mn-cs"/>
              </a:rPr>
              <a:t>They assist in the technical implementation of mHero by implementing components needed as well as linking them into a working system.</a:t>
            </a:r>
          </a:p>
          <a:p>
            <a:pPr rtl="0" fontAlgn="base"/>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13</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step is to know your audience – who are you creating this visualization before.</a:t>
            </a:r>
            <a:r>
              <a:rPr lang="en-US" sz="1200" kern="1200" baseline="0" dirty="0" smtClean="0">
                <a:solidFill>
                  <a:schemeClr val="tx1"/>
                </a:solidFill>
                <a:effectLst/>
                <a:latin typeface="+mn-lt"/>
                <a:ea typeface="+mn-ea"/>
                <a:cs typeface="+mn-cs"/>
              </a:rPr>
              <a:t>  We talked in the last presentation about knowing your stakeholder and their goals.  Are you creating an image that helps them understand data related to those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are a few other things to consider as well regarding your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Literacy</a:t>
            </a:r>
            <a:r>
              <a:rPr lang="en-US" sz="1200" kern="1200" dirty="0" smtClean="0">
                <a:solidFill>
                  <a:schemeClr val="tx1"/>
                </a:solidFill>
                <a:effectLst/>
                <a:latin typeface="+mn-lt"/>
                <a:ea typeface="+mn-ea"/>
                <a:cs typeface="+mn-cs"/>
              </a:rPr>
              <a:t>: Data visualization can be a great way of sharing important information in low-literacy areas. If your audience is not highly literate, make sure you are relying on symbols, illustrations, and other universally-understood elements. </a:t>
            </a:r>
          </a:p>
          <a:p>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Numerical literacy (numeracy)</a:t>
            </a:r>
            <a:r>
              <a:rPr lang="en-US" sz="1200" kern="1200" dirty="0" smtClean="0">
                <a:solidFill>
                  <a:schemeClr val="tx1"/>
                </a:solidFill>
                <a:effectLst/>
                <a:latin typeface="+mn-lt"/>
                <a:ea typeface="+mn-ea"/>
                <a:cs typeface="+mn-cs"/>
              </a:rPr>
              <a:t>: While most educated audiences will be literate, do not assume that they are all comfortable with data and math. Do they understand </a:t>
            </a:r>
            <a:r>
              <a:rPr lang="en-US" sz="1200" kern="1200" dirty="0" err="1" smtClean="0">
                <a:solidFill>
                  <a:schemeClr val="tx1"/>
                </a:solidFill>
                <a:effectLst/>
                <a:latin typeface="+mn-lt"/>
                <a:ea typeface="+mn-ea"/>
                <a:cs typeface="+mn-cs"/>
              </a:rPr>
              <a:t>percents</a:t>
            </a:r>
            <a:r>
              <a:rPr lang="en-US" sz="1200" kern="1200" dirty="0" smtClean="0">
                <a:solidFill>
                  <a:schemeClr val="tx1"/>
                </a:solidFill>
                <a:effectLst/>
                <a:latin typeface="+mn-lt"/>
                <a:ea typeface="+mn-ea"/>
                <a:cs typeface="+mn-cs"/>
              </a:rPr>
              <a:t>? Ratios? Do they understand Do some concepts need to be explained? </a:t>
            </a:r>
          </a:p>
          <a:p>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Comfort with technology and graph formats</a:t>
            </a:r>
            <a:r>
              <a:rPr lang="en-US" sz="1200" kern="1200" dirty="0" smtClean="0">
                <a:solidFill>
                  <a:schemeClr val="tx1"/>
                </a:solidFill>
                <a:effectLst/>
                <a:latin typeface="+mn-lt"/>
                <a:ea typeface="+mn-ea"/>
                <a:cs typeface="+mn-cs"/>
              </a:rPr>
              <a:t>: Not everyone can look at a scatterplot and instantly interpret it. Similarly, while dashboards have become the norm in many settings, globally there are audiences with low bandwidth, less comfort with technology, and less exposure to these formats. </a:t>
            </a:r>
          </a:p>
          <a:p>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Level of Technical Expertise</a:t>
            </a:r>
            <a:r>
              <a:rPr lang="en-US" sz="1200" kern="1200" dirty="0" smtClean="0">
                <a:solidFill>
                  <a:schemeClr val="tx1"/>
                </a:solidFill>
                <a:effectLst/>
                <a:latin typeface="+mn-lt"/>
                <a:ea typeface="+mn-ea"/>
                <a:cs typeface="+mn-cs"/>
              </a:rPr>
              <a:t>: Population and health topics are varied and complex. A college degree does not make someone an expert in population, nutrition, or mortality data. Simplify your message and define key terms and concepts for less technical audiences and provide more detail and technical points for those with higher levels of expertise. </a:t>
            </a:r>
          </a:p>
          <a:p>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Job Function</a:t>
            </a:r>
            <a:r>
              <a:rPr lang="en-US" sz="1200" kern="1200" dirty="0" smtClean="0">
                <a:solidFill>
                  <a:schemeClr val="tx1"/>
                </a:solidFill>
                <a:effectLst/>
                <a:latin typeface="+mn-lt"/>
                <a:ea typeface="+mn-ea"/>
                <a:cs typeface="+mn-cs"/>
              </a:rPr>
              <a:t>: Is your data visualization geared towards program managers or policy makers? Funders, health care workers, academics, or the general public? Not only will the job function indicate how the audience may use the data, it will also suggest the visualization format that will work the best.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14</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analyzed your data, you should</a:t>
            </a:r>
            <a:r>
              <a:rPr lang="en-US" sz="1200" kern="1200" baseline="0" dirty="0" smtClean="0">
                <a:solidFill>
                  <a:schemeClr val="tx1"/>
                </a:solidFill>
                <a:effectLst/>
                <a:latin typeface="+mn-lt"/>
                <a:ea typeface="+mn-ea"/>
                <a:cs typeface="+mn-cs"/>
              </a:rPr>
              <a:t> look for patterns, trends and surprises emerge.  You probably have some hypothesis about what the data will tell you so digging through it confirm those assumptions or see what new things might emerge is where you need to spend a lot of time.  </a:t>
            </a:r>
          </a:p>
          <a:p>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Patterns happen in a regular and repeated way, and, in data, often indicate that two things are related.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Trends show change over time. For routine workflows, you should</a:t>
            </a:r>
            <a:r>
              <a:rPr lang="en-US" sz="1200" b="0" kern="1200" baseline="0" dirty="0" smtClean="0">
                <a:solidFill>
                  <a:schemeClr val="tx1"/>
                </a:solidFill>
                <a:effectLst/>
                <a:latin typeface="+mn-lt"/>
                <a:ea typeface="+mn-ea"/>
                <a:cs typeface="+mn-cs"/>
              </a:rPr>
              <a:t> look at the data to see how responses change and what health worker needs emerge.</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mn-lt"/>
            </a:endParaRPr>
          </a:p>
          <a:p>
            <a:r>
              <a:rPr lang="en-US" sz="1200" b="0" kern="1200" baseline="0" dirty="0" smtClean="0">
                <a:solidFill>
                  <a:schemeClr val="tx1"/>
                </a:solidFill>
                <a:effectLst/>
                <a:latin typeface="+mn-lt"/>
                <a:ea typeface="+mn-ea"/>
                <a:cs typeface="+mn-cs"/>
              </a:rPr>
              <a:t>Surprises are those data that you did not expect or go completely against your hypothesis.  Sometimes these are outliers.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Comparisons contrast two or more data points.   Say you have a workflow that is sent to multiple districts.</a:t>
            </a:r>
            <a:r>
              <a:rPr lang="en-US" sz="1200" b="0" kern="1200" baseline="0" dirty="0" smtClean="0">
                <a:solidFill>
                  <a:schemeClr val="tx1"/>
                </a:solidFill>
                <a:effectLst/>
                <a:latin typeface="+mn-lt"/>
                <a:ea typeface="+mn-ea"/>
                <a:cs typeface="+mn-cs"/>
              </a:rPr>
              <a:t>  You can see how the data relates from one district to another.  One may have a shortage of supplies where others do not.  You could use this to find out why and see if any extra supplies can be sent from one district to another for a quick fix.</a:t>
            </a:r>
            <a:endParaRPr lang="en-US" sz="1200" b="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When looking through your data to find your story, you should avoid </a:t>
            </a:r>
            <a:r>
              <a:rPr lang="en-US" sz="1200" kern="1200" baseline="0" dirty="0" err="1" smtClean="0">
                <a:solidFill>
                  <a:schemeClr val="tx1"/>
                </a:solidFill>
                <a:effectLst/>
                <a:latin typeface="+mn-lt"/>
                <a:ea typeface="+mn-ea"/>
                <a:cs typeface="+mn-cs"/>
              </a:rPr>
              <a:t>cherrypicking</a:t>
            </a:r>
            <a:r>
              <a:rPr lang="en-US" sz="1200" kern="1200" baseline="0" dirty="0" smtClean="0">
                <a:solidFill>
                  <a:schemeClr val="tx1"/>
                </a:solidFill>
                <a:effectLst/>
                <a:latin typeface="+mn-lt"/>
                <a:ea typeface="+mn-ea"/>
                <a:cs typeface="+mn-cs"/>
              </a:rPr>
              <a:t> – that means only selecting the most desirable data and results.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Also be careful in how you present your story.  Avoid exaggeration. For example, If you have data that tells you 75% of health workers messaged through </a:t>
            </a:r>
            <a:r>
              <a:rPr lang="en-US" sz="1200" kern="1200" baseline="0" dirty="0" err="1" smtClean="0">
                <a:solidFill>
                  <a:schemeClr val="tx1"/>
                </a:solidFill>
                <a:effectLst/>
                <a:latin typeface="+mn-lt"/>
                <a:ea typeface="+mn-ea"/>
                <a:cs typeface="+mn-cs"/>
              </a:rPr>
              <a:t>mHero</a:t>
            </a:r>
            <a:r>
              <a:rPr lang="en-US" sz="1200" kern="1200" baseline="0" dirty="0" smtClean="0">
                <a:solidFill>
                  <a:schemeClr val="tx1"/>
                </a:solidFill>
                <a:effectLst/>
                <a:latin typeface="+mn-lt"/>
                <a:ea typeface="+mn-ea"/>
                <a:cs typeface="+mn-cs"/>
              </a:rPr>
              <a:t> would like more information on breastfeeding practices but in reality you only have responses from 4 people, you wouldn’t want to make a recommendation for a large breastfeeding training.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15</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a:t>
            </a:r>
            <a:r>
              <a:rPr lang="en-US" sz="1200" kern="1200" baseline="0" dirty="0" smtClean="0">
                <a:solidFill>
                  <a:schemeClr val="tx1"/>
                </a:solidFill>
                <a:effectLst/>
                <a:latin typeface="+mn-lt"/>
                <a:ea typeface="+mn-ea"/>
                <a:cs typeface="+mn-cs"/>
              </a:rPr>
              <a:t> to choose the right image or design to represent your data.  Sometimes maps are the best tools if you want to show geographic spread and comparison.  Often graphs will be better than scatter plots.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One tip is to look at your data and sketch on paper what kinds of ideas might work to visually represent the story you are trying to tell with your data.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few tips if you are using Excel for designing your data:</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Pie Charts are best to use when you want to showcase parts of a whole response.  For example, if you want to showcase how one cadre of health workers responds to which in-service training they need, you could use a pie chart.  See the example in the slide that shows what areas of in-service training nurses in “X” district indicated they needed.  As you can see, the highest area is chronic disease and the lowest is malaria.  Please note this is just illustrative data.</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Bar and Line Graphs are great for showing data over time.  Look at the same question but assuming data was collected over six years.  If you are a HIV trainer you can see an increase in 2015 in the need for IST for nurses.  If you are sitting in the department of family planning you can infer a large increase in the need for FP training since 2012.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encourage you to look through the Data Visualization 101: http://bit.ly/1T65d2f</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16</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Sharing and communicating data</a:t>
            </a:r>
            <a:r>
              <a:rPr lang="en-US" sz="1200" kern="1200" baseline="0" dirty="0" smtClean="0">
                <a:solidFill>
                  <a:schemeClr val="tx1"/>
                </a:solidFill>
                <a:effectLst/>
                <a:latin typeface="+mn-lt"/>
                <a:ea typeface="+mn-ea"/>
                <a:cs typeface="+mn-cs"/>
              </a:rPr>
              <a:t> visualization products helps to ensure they are used to inform policy and </a:t>
            </a:r>
            <a:r>
              <a:rPr lang="en-US" sz="1200" b="0" kern="1200" baseline="0" dirty="0" smtClean="0">
                <a:solidFill>
                  <a:schemeClr val="tx1"/>
                </a:solidFill>
                <a:effectLst/>
                <a:latin typeface="+mn-lt"/>
                <a:ea typeface="+mn-ea"/>
                <a:cs typeface="+mn-cs"/>
              </a:rPr>
              <a:t>programs. </a:t>
            </a:r>
            <a:r>
              <a:rPr lang="en-US" sz="1200" b="0" kern="1200" dirty="0" smtClean="0">
                <a:solidFill>
                  <a:schemeClr val="tx1"/>
                </a:solidFill>
                <a:effectLst/>
                <a:latin typeface="+mn-lt"/>
                <a:ea typeface="+mn-ea"/>
                <a:cs typeface="+mn-cs"/>
              </a:rPr>
              <a:t>Remember that the data visualization and data use processes begin with identifying your audience and asking, “What do they need to know and what will they do with the information?” Effective data visualization quickly and visually conveys useful information, ideally urging the recipient to take action. One suggestion is to share your data visualization with your colleagues</a:t>
            </a:r>
            <a:r>
              <a:rPr lang="en-US" sz="1200" b="0" kern="1200" baseline="0" dirty="0" smtClean="0">
                <a:solidFill>
                  <a:schemeClr val="tx1"/>
                </a:solidFill>
                <a:effectLst/>
                <a:latin typeface="+mn-lt"/>
                <a:ea typeface="+mn-ea"/>
                <a:cs typeface="+mn-cs"/>
              </a:rPr>
              <a:t> for feedback before widely disseminating or including it in a report. </a:t>
            </a:r>
            <a:endParaRPr lang="en-US" sz="1200" b="0" kern="1200" dirty="0" smtClean="0">
              <a:solidFill>
                <a:schemeClr val="tx1"/>
              </a:solidFill>
              <a:effectLst/>
              <a:latin typeface="+mn-lt"/>
              <a:ea typeface="+mn-ea"/>
              <a:cs typeface="+mn-cs"/>
            </a:endParaRPr>
          </a:p>
          <a:p>
            <a:endParaRPr lang="en-US" b="0" dirty="0" smtClean="0"/>
          </a:p>
          <a:p>
            <a:r>
              <a:rPr lang="en-US" sz="1200" b="0" kern="1200" dirty="0" smtClean="0">
                <a:solidFill>
                  <a:schemeClr val="tx1"/>
                </a:solidFill>
                <a:effectLst/>
                <a:latin typeface="+mn-lt"/>
                <a:ea typeface="+mn-ea"/>
                <a:cs typeface="+mn-cs"/>
              </a:rPr>
              <a:t>Data visualization products should be actively disseminated to the intended audiences </a:t>
            </a:r>
            <a:r>
              <a:rPr lang="en-US" sz="1200" b="0" i="1" kern="1200" dirty="0" smtClean="0">
                <a:solidFill>
                  <a:schemeClr val="tx1"/>
                </a:solidFill>
                <a:effectLst/>
                <a:latin typeface="+mn-lt"/>
                <a:ea typeface="+mn-ea"/>
                <a:cs typeface="+mn-cs"/>
              </a:rPr>
              <a:t>to improve awareness and use.</a:t>
            </a:r>
          </a:p>
          <a:p>
            <a:endParaRPr lang="en-US" b="0" dirty="0" smtClean="0"/>
          </a:p>
          <a:p>
            <a:r>
              <a:rPr lang="en-US" b="0" dirty="0" smtClean="0"/>
              <a:t>You can share visualization</a:t>
            </a:r>
            <a:r>
              <a:rPr lang="en-US" b="0" baseline="0" dirty="0" smtClean="0"/>
              <a:t> in reports and with the correct approvals, share them through blogs, social media and other publically available outlets.  If you take some time to </a:t>
            </a:r>
            <a:r>
              <a:rPr lang="en-US" b="0" baseline="0" dirty="0" err="1" smtClean="0"/>
              <a:t>google</a:t>
            </a:r>
            <a:r>
              <a:rPr lang="en-US" b="0" baseline="0" dirty="0" smtClean="0"/>
              <a:t> “data visualization” or “cool data </a:t>
            </a:r>
            <a:r>
              <a:rPr lang="en-US" b="0" baseline="0" dirty="0" err="1" smtClean="0"/>
              <a:t>viz</a:t>
            </a:r>
            <a:r>
              <a:rPr lang="en-US" b="0" baseline="0" dirty="0" smtClean="0"/>
              <a:t>” you will find some really interesting things.  This never would be available if others hadn’t shared it.</a:t>
            </a:r>
          </a:p>
          <a:p>
            <a:endParaRPr lang="en-US" b="0" baseline="0"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17</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talk now about</a:t>
            </a:r>
            <a:r>
              <a:rPr lang="en-US" sz="1200" kern="1200" baseline="0" dirty="0" smtClean="0">
                <a:solidFill>
                  <a:schemeClr val="tx1"/>
                </a:solidFill>
                <a:effectLst/>
                <a:latin typeface="+mn-lt"/>
                <a:ea typeface="+mn-ea"/>
                <a:cs typeface="+mn-cs"/>
              </a:rPr>
              <a:t> data visualization and </a:t>
            </a:r>
            <a:r>
              <a:rPr lang="en-US" sz="1200" kern="1200" baseline="0" dirty="0" err="1" smtClean="0">
                <a:solidFill>
                  <a:schemeClr val="tx1"/>
                </a:solidFill>
                <a:effectLst/>
                <a:latin typeface="+mn-lt"/>
                <a:ea typeface="+mn-ea"/>
                <a:cs typeface="+mn-cs"/>
              </a:rPr>
              <a:t>mHero</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some tools available in </a:t>
            </a:r>
            <a:r>
              <a:rPr lang="en-US" sz="1200" kern="1200" dirty="0" err="1" smtClean="0">
                <a:solidFill>
                  <a:schemeClr val="tx1"/>
                </a:solidFill>
                <a:effectLst/>
                <a:latin typeface="+mn-lt"/>
                <a:ea typeface="+mn-ea"/>
                <a:cs typeface="+mn-cs"/>
              </a:rPr>
              <a:t>RapidPro</a:t>
            </a:r>
            <a:r>
              <a:rPr lang="en-US" sz="1200" kern="1200" dirty="0" smtClean="0">
                <a:solidFill>
                  <a:schemeClr val="tx1"/>
                </a:solidFill>
                <a:effectLst/>
                <a:latin typeface="+mn-lt"/>
                <a:ea typeface="+mn-ea"/>
                <a:cs typeface="+mn-cs"/>
              </a:rPr>
              <a:t> that can help with</a:t>
            </a:r>
            <a:r>
              <a:rPr lang="en-US" sz="1200" kern="1200" baseline="0" dirty="0" smtClean="0">
                <a:solidFill>
                  <a:schemeClr val="tx1"/>
                </a:solidFill>
                <a:effectLst/>
                <a:latin typeface="+mn-lt"/>
                <a:ea typeface="+mn-ea"/>
                <a:cs typeface="+mn-cs"/>
              </a:rPr>
              <a:t> seeing results.  You can see by individual response how people responded to a yes/no question either by selecting to view the data as a pie chart or a graph.</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However, the best way to analyze your data to create strong data visualizations is to export raw data from iHRIS and customize your views. You can illustrate responses from individual workflows – how did health workers respond to each question?  For multiple workflows you can track responses over time.  Or you can track use of </a:t>
            </a:r>
            <a:r>
              <a:rPr lang="en-US" sz="1200" kern="1200" baseline="0" dirty="0" err="1" smtClean="0">
                <a:solidFill>
                  <a:schemeClr val="tx1"/>
                </a:solidFill>
                <a:effectLst/>
                <a:latin typeface="+mn-lt"/>
                <a:ea typeface="+mn-ea"/>
                <a:cs typeface="+mn-cs"/>
              </a:rPr>
              <a:t>mHero</a:t>
            </a:r>
            <a:r>
              <a:rPr lang="en-US" sz="1200" kern="1200" baseline="0" dirty="0" smtClean="0">
                <a:solidFill>
                  <a:schemeClr val="tx1"/>
                </a:solidFill>
                <a:effectLst/>
                <a:latin typeface="+mn-lt"/>
                <a:ea typeface="+mn-ea"/>
                <a:cs typeface="+mn-cs"/>
              </a:rPr>
              <a:t> by facility or county.  There are lots of creative ways you can tell the story.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 can also use </a:t>
            </a:r>
            <a:r>
              <a:rPr lang="en-US" sz="1200" kern="1200" baseline="0" dirty="0" err="1" smtClean="0">
                <a:solidFill>
                  <a:schemeClr val="tx1"/>
                </a:solidFill>
                <a:effectLst/>
                <a:latin typeface="+mn-lt"/>
                <a:ea typeface="+mn-ea"/>
                <a:cs typeface="+mn-cs"/>
              </a:rPr>
              <a:t>infographics</a:t>
            </a:r>
            <a:r>
              <a:rPr lang="en-US" sz="1200" kern="1200" baseline="0" dirty="0" smtClean="0">
                <a:solidFill>
                  <a:schemeClr val="tx1"/>
                </a:solidFill>
                <a:effectLst/>
                <a:latin typeface="+mn-lt"/>
                <a:ea typeface="+mn-ea"/>
                <a:cs typeface="+mn-cs"/>
              </a:rPr>
              <a:t> for awareness raising.  Creating a meaning </a:t>
            </a:r>
            <a:r>
              <a:rPr lang="en-US" sz="1200" kern="1200" baseline="0" dirty="0" err="1" smtClean="0">
                <a:solidFill>
                  <a:schemeClr val="tx1"/>
                </a:solidFill>
                <a:effectLst/>
                <a:latin typeface="+mn-lt"/>
                <a:ea typeface="+mn-ea"/>
                <a:cs typeface="+mn-cs"/>
              </a:rPr>
              <a:t>infographic</a:t>
            </a:r>
            <a:r>
              <a:rPr lang="en-US" sz="1200" kern="1200" baseline="0" dirty="0" smtClean="0">
                <a:solidFill>
                  <a:schemeClr val="tx1"/>
                </a:solidFill>
                <a:effectLst/>
                <a:latin typeface="+mn-lt"/>
                <a:ea typeface="+mn-ea"/>
                <a:cs typeface="+mn-cs"/>
              </a:rPr>
              <a:t> about </a:t>
            </a:r>
            <a:r>
              <a:rPr lang="en-US" sz="1200" kern="1200" baseline="0" dirty="0" err="1" smtClean="0">
                <a:solidFill>
                  <a:schemeClr val="tx1"/>
                </a:solidFill>
                <a:effectLst/>
                <a:latin typeface="+mn-lt"/>
                <a:ea typeface="+mn-ea"/>
                <a:cs typeface="+mn-cs"/>
              </a:rPr>
              <a:t>mHero</a:t>
            </a:r>
            <a:r>
              <a:rPr lang="en-US" sz="1200" kern="1200" baseline="0" dirty="0" smtClean="0">
                <a:solidFill>
                  <a:schemeClr val="tx1"/>
                </a:solidFill>
                <a:effectLst/>
                <a:latin typeface="+mn-lt"/>
                <a:ea typeface="+mn-ea"/>
                <a:cs typeface="+mn-cs"/>
              </a:rPr>
              <a:t> and how it works would be a great tool to have hanging on a wall in a health facility.  It could increase health worker response rates to </a:t>
            </a:r>
            <a:r>
              <a:rPr lang="en-US" sz="1200" kern="1200" baseline="0" dirty="0" err="1" smtClean="0">
                <a:solidFill>
                  <a:schemeClr val="tx1"/>
                </a:solidFill>
                <a:effectLst/>
                <a:latin typeface="+mn-lt"/>
                <a:ea typeface="+mn-ea"/>
                <a:cs typeface="+mn-cs"/>
              </a:rPr>
              <a:t>mHero</a:t>
            </a: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18</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talk about building some data</a:t>
            </a:r>
            <a:r>
              <a:rPr lang="en-US" sz="1200" kern="1200" baseline="0" dirty="0" smtClean="0">
                <a:solidFill>
                  <a:schemeClr val="tx1"/>
                </a:solidFill>
                <a:effectLst/>
                <a:latin typeface="+mn-lt"/>
                <a:ea typeface="+mn-ea"/>
                <a:cs typeface="+mn-cs"/>
              </a:rPr>
              <a:t> visualization with tools you probably already know how to use.  Sure there are some really snazzy, sophisticated tools out there and we will reference them at the end of this presentation but the reality is you may not have access to those tools or even the time or money to learn how to use them.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let’s start with some tools in the Microsoft Suite and Microsoft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How can you use this to build a data visualization?</a:t>
            </a:r>
          </a:p>
          <a:p>
            <a:r>
              <a:rPr lang="en-US" sz="1200" kern="1200" baseline="0" dirty="0" smtClean="0">
                <a:solidFill>
                  <a:schemeClr val="tx1"/>
                </a:solidFill>
                <a:effectLst/>
                <a:latin typeface="+mn-lt"/>
                <a:ea typeface="+mn-ea"/>
                <a:cs typeface="+mn-cs"/>
              </a:rPr>
              <a:t>This is a great tool for building a simple </a:t>
            </a:r>
            <a:r>
              <a:rPr lang="en-US" sz="1200" kern="1200" baseline="0" dirty="0" err="1" smtClean="0">
                <a:solidFill>
                  <a:schemeClr val="tx1"/>
                </a:solidFill>
                <a:effectLst/>
                <a:latin typeface="+mn-lt"/>
                <a:ea typeface="+mn-ea"/>
                <a:cs typeface="+mn-cs"/>
              </a:rPr>
              <a:t>infographic</a:t>
            </a:r>
            <a:r>
              <a:rPr lang="en-US" sz="1200" kern="1200" baseline="0" dirty="0" smtClean="0">
                <a:solidFill>
                  <a:schemeClr val="tx1"/>
                </a:solidFill>
                <a:effectLst/>
                <a:latin typeface="+mn-lt"/>
                <a:ea typeface="+mn-ea"/>
                <a:cs typeface="+mn-cs"/>
              </a:rPr>
              <a:t>.  By designing text using different colors and fonts, and adding in images, you can create a really strong visual.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few tips for creating </a:t>
            </a:r>
            <a:r>
              <a:rPr lang="en-US" sz="1200" kern="1200" baseline="0" dirty="0" err="1" smtClean="0">
                <a:solidFill>
                  <a:schemeClr val="tx1"/>
                </a:solidFill>
                <a:effectLst/>
                <a:latin typeface="+mn-lt"/>
                <a:ea typeface="+mn-ea"/>
                <a:cs typeface="+mn-cs"/>
              </a:rPr>
              <a:t>infographics</a:t>
            </a:r>
            <a:r>
              <a:rPr lang="en-US" sz="1200" kern="1200" baseline="0" dirty="0" smtClean="0">
                <a:solidFill>
                  <a:schemeClr val="tx1"/>
                </a:solidFill>
                <a:effectLst/>
                <a:latin typeface="+mn-lt"/>
                <a:ea typeface="+mn-ea"/>
                <a:cs typeface="+mn-cs"/>
              </a:rPr>
              <a:t>:</a:t>
            </a:r>
          </a:p>
          <a:p>
            <a:pPr marL="171450" indent="-171450">
              <a:buFontTx/>
              <a:buChar char="-"/>
            </a:pPr>
            <a:r>
              <a:rPr lang="en-US" sz="1200" kern="1200" baseline="0" dirty="0" smtClean="0">
                <a:solidFill>
                  <a:schemeClr val="tx1"/>
                </a:solidFill>
                <a:effectLst/>
                <a:latin typeface="+mn-lt"/>
                <a:ea typeface="+mn-ea"/>
                <a:cs typeface="+mn-cs"/>
              </a:rPr>
              <a:t>Keep it focused for your target audience</a:t>
            </a:r>
          </a:p>
          <a:p>
            <a:pPr marL="171450" indent="-171450">
              <a:buFontTx/>
              <a:buChar char="-"/>
            </a:pPr>
            <a:r>
              <a:rPr lang="en-US" sz="1200" kern="1200" baseline="0" dirty="0" smtClean="0">
                <a:solidFill>
                  <a:schemeClr val="tx1"/>
                </a:solidFill>
                <a:effectLst/>
                <a:latin typeface="+mn-lt"/>
                <a:ea typeface="+mn-ea"/>
                <a:cs typeface="+mn-cs"/>
              </a:rPr>
              <a:t>Keep your images simple</a:t>
            </a:r>
          </a:p>
          <a:p>
            <a:pPr marL="171450" indent="-171450">
              <a:buFontTx/>
              <a:buChar char="-"/>
            </a:pPr>
            <a:r>
              <a:rPr lang="en-US" sz="1200" kern="1200" baseline="0" dirty="0" smtClean="0">
                <a:solidFill>
                  <a:schemeClr val="tx1"/>
                </a:solidFill>
                <a:effectLst/>
                <a:latin typeface="+mn-lt"/>
                <a:ea typeface="+mn-ea"/>
                <a:cs typeface="+mn-cs"/>
              </a:rPr>
              <a:t>Keep data focused</a:t>
            </a:r>
          </a:p>
          <a:p>
            <a:pPr marL="171450" indent="-171450">
              <a:buFontTx/>
              <a:buChar char="-"/>
            </a:pPr>
            <a:r>
              <a:rPr lang="en-US" sz="1200" kern="1200" baseline="0" dirty="0" smtClean="0">
                <a:solidFill>
                  <a:schemeClr val="tx1"/>
                </a:solidFill>
                <a:effectLst/>
                <a:latin typeface="+mn-lt"/>
                <a:ea typeface="+mn-ea"/>
                <a:cs typeface="+mn-cs"/>
              </a:rPr>
              <a:t>Ensure it is easy to read (no too small text)</a:t>
            </a:r>
          </a:p>
          <a:p>
            <a:pPr marL="171450" indent="-171450">
              <a:buFontTx/>
              <a:buChar char="-"/>
            </a:pPr>
            <a:r>
              <a:rPr lang="en-US" sz="1200" kern="1200" baseline="0" dirty="0" smtClean="0">
                <a:solidFill>
                  <a:schemeClr val="tx1"/>
                </a:solidFill>
                <a:effectLst/>
                <a:latin typeface="+mn-lt"/>
                <a:ea typeface="+mn-ea"/>
                <a:cs typeface="+mn-cs"/>
              </a:rPr>
              <a:t>Include a great headline</a:t>
            </a:r>
          </a:p>
          <a:p>
            <a:pPr marL="171450" indent="-171450">
              <a:buFontTx/>
              <a:buChar char="-"/>
            </a:pPr>
            <a:r>
              <a:rPr lang="en-US" sz="1200" kern="1200" baseline="0" dirty="0" smtClean="0">
                <a:solidFill>
                  <a:schemeClr val="tx1"/>
                </a:solidFill>
                <a:effectLst/>
                <a:latin typeface="+mn-lt"/>
                <a:ea typeface="+mn-ea"/>
                <a:cs typeface="+mn-cs"/>
              </a:rPr>
              <a:t>Make sure the information flows</a:t>
            </a:r>
          </a:p>
          <a:p>
            <a:pPr marL="171450" indent="-171450">
              <a:buFontTx/>
              <a:buChar char="-"/>
            </a:pPr>
            <a:r>
              <a:rPr lang="en-US" sz="1200" kern="1200" baseline="0" dirty="0" smtClean="0">
                <a:solidFill>
                  <a:schemeClr val="tx1"/>
                </a:solidFill>
                <a:effectLst/>
                <a:latin typeface="+mn-lt"/>
                <a:ea typeface="+mn-ea"/>
                <a:cs typeface="+mn-cs"/>
              </a:rPr>
              <a:t>Cite your sources</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19</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Visualization is often seen as an art.  Here are a few quotes from</a:t>
            </a:r>
            <a:r>
              <a:rPr lang="en-US" sz="1200" kern="1200" baseline="0" dirty="0" smtClean="0">
                <a:solidFill>
                  <a:schemeClr val="tx1"/>
                </a:solidFill>
                <a:effectLst/>
                <a:latin typeface="+mn-lt"/>
                <a:ea typeface="+mn-ea"/>
                <a:cs typeface="+mn-cs"/>
              </a:rPr>
              <a:t> some people well known in the field of data visualization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 particularly like the second one: “Visualizations act as a campfire around which we gather to tell stories.”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2</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Microsoft</a:t>
            </a:r>
            <a:r>
              <a:rPr lang="en-US" sz="1200" kern="1200" baseline="0" dirty="0" smtClean="0">
                <a:solidFill>
                  <a:schemeClr val="tx1"/>
                </a:solidFill>
                <a:effectLst/>
                <a:latin typeface="+mn-lt"/>
                <a:ea typeface="+mn-ea"/>
                <a:cs typeface="+mn-cs"/>
              </a:rPr>
              <a:t> Excel is where you likely be able to create a lot of powerful visualizations with your quantitative data.  You can use excel to create fast and simple pie charts, line graphs, scatter plots and more.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have a number of resources toward the end of this presentation that offer advice on using excel.  Through the case study exercise later you’ll have some hands on time to experiment and make some charts using excel.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One quick tip though is to make good use of the filter function in Excel.  This will help you pull specific data for your tables.  You can’t include everything from your data set in one table and this can help you focus on what data to highlight in a visual tool in excel.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20</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so many opportunities for</a:t>
            </a:r>
            <a:r>
              <a:rPr lang="en-US" sz="1200" kern="1200" baseline="0" dirty="0" smtClean="0">
                <a:solidFill>
                  <a:schemeClr val="tx1"/>
                </a:solidFill>
                <a:effectLst/>
                <a:latin typeface="+mn-lt"/>
                <a:ea typeface="+mn-ea"/>
                <a:cs typeface="+mn-cs"/>
              </a:rPr>
              <a:t> you to expand your learning on data visualization.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recommend the Data Visualization Introduction Course – a free, self, paced online course available at the Global Health e-Learning site.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several books by Edward </a:t>
            </a:r>
            <a:r>
              <a:rPr lang="en-US" sz="1200" kern="1200" baseline="0" dirty="0" err="1" smtClean="0">
                <a:solidFill>
                  <a:schemeClr val="tx1"/>
                </a:solidFill>
                <a:effectLst/>
                <a:latin typeface="+mn-lt"/>
                <a:ea typeface="+mn-ea"/>
                <a:cs typeface="+mn-cs"/>
              </a:rPr>
              <a:t>Tufte</a:t>
            </a:r>
            <a:r>
              <a:rPr lang="en-US" sz="1200" kern="1200" baseline="0" dirty="0" smtClean="0">
                <a:solidFill>
                  <a:schemeClr val="tx1"/>
                </a:solidFill>
                <a:effectLst/>
                <a:latin typeface="+mn-lt"/>
                <a:ea typeface="+mn-ea"/>
                <a:cs typeface="+mn-cs"/>
              </a:rPr>
              <a:t> – one of the most well known in data visualization.  Alberto Cairo also has some easy to read books on design.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the technically minded, there are several systems you can investigate that offer you more flexibility in creating robust and sophisticated data </a:t>
            </a:r>
            <a:r>
              <a:rPr lang="en-US" sz="1200" kern="1200" baseline="0" dirty="0" err="1" smtClean="0">
                <a:solidFill>
                  <a:schemeClr val="tx1"/>
                </a:solidFill>
                <a:effectLst/>
                <a:latin typeface="+mn-lt"/>
                <a:ea typeface="+mn-ea"/>
                <a:cs typeface="+mn-cs"/>
              </a:rPr>
              <a:t>visuatlizations</a:t>
            </a:r>
            <a:r>
              <a:rPr lang="en-US" sz="1200" kern="1200" baseline="0" dirty="0" smtClean="0">
                <a:solidFill>
                  <a:schemeClr val="tx1"/>
                </a:solidFill>
                <a:effectLst/>
                <a:latin typeface="+mn-lt"/>
                <a:ea typeface="+mn-ea"/>
                <a:cs typeface="+mn-cs"/>
              </a:rPr>
              <a:t>.  These include ArcGIS for maps, Tableau for dashboards, </a:t>
            </a:r>
            <a:r>
              <a:rPr lang="en-US" sz="1200" kern="1200" baseline="0" dirty="0" err="1" smtClean="0">
                <a:solidFill>
                  <a:schemeClr val="tx1"/>
                </a:solidFill>
                <a:effectLst/>
                <a:latin typeface="+mn-lt"/>
                <a:ea typeface="+mn-ea"/>
                <a:cs typeface="+mn-cs"/>
              </a:rPr>
              <a:t>Easelly</a:t>
            </a:r>
            <a:r>
              <a:rPr lang="en-US" sz="1200" kern="1200" baseline="0" dirty="0" smtClean="0">
                <a:solidFill>
                  <a:schemeClr val="tx1"/>
                </a:solidFill>
                <a:effectLst/>
                <a:latin typeface="+mn-lt"/>
                <a:ea typeface="+mn-ea"/>
                <a:cs typeface="+mn-cs"/>
              </a:rPr>
              <a:t> for </a:t>
            </a:r>
            <a:r>
              <a:rPr lang="en-US" sz="1200" kern="1200" baseline="0" dirty="0" err="1" smtClean="0">
                <a:solidFill>
                  <a:schemeClr val="tx1"/>
                </a:solidFill>
                <a:effectLst/>
                <a:latin typeface="+mn-lt"/>
                <a:ea typeface="+mn-ea"/>
                <a:cs typeface="+mn-cs"/>
              </a:rPr>
              <a:t>inforgraphics</a:t>
            </a:r>
            <a:r>
              <a:rPr lang="en-US" sz="1200" kern="1200" baseline="0" dirty="0" smtClean="0">
                <a:solidFill>
                  <a:schemeClr val="tx1"/>
                </a:solidFill>
                <a:effectLst/>
                <a:latin typeface="+mn-lt"/>
                <a:ea typeface="+mn-ea"/>
                <a:cs typeface="+mn-cs"/>
              </a:rPr>
              <a:t> and more.</a:t>
            </a: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Datavizhub</a:t>
            </a:r>
            <a:r>
              <a:rPr lang="en-US" sz="1200" kern="1200" baseline="0" dirty="0" smtClean="0">
                <a:solidFill>
                  <a:schemeClr val="tx1"/>
                </a:solidFill>
                <a:effectLst/>
                <a:latin typeface="+mn-lt"/>
                <a:ea typeface="+mn-ea"/>
                <a:cs typeface="+mn-cs"/>
              </a:rPr>
              <a:t> is another good resource.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read more about data visualization in practice, you can follow blogger Cole </a:t>
            </a:r>
            <a:r>
              <a:rPr lang="en-US" sz="1200" kern="1200" baseline="0" dirty="0" err="1" smtClean="0">
                <a:solidFill>
                  <a:schemeClr val="tx1"/>
                </a:solidFill>
                <a:effectLst/>
                <a:latin typeface="+mn-lt"/>
                <a:ea typeface="+mn-ea"/>
                <a:cs typeface="+mn-cs"/>
              </a:rPr>
              <a:t>Knaflic</a:t>
            </a:r>
            <a:r>
              <a:rPr lang="en-US" sz="1200" kern="1200" baseline="0" dirty="0" smtClean="0">
                <a:solidFill>
                  <a:schemeClr val="tx1"/>
                </a:solidFill>
                <a:effectLst/>
                <a:latin typeface="+mn-lt"/>
                <a:ea typeface="+mn-ea"/>
                <a:cs typeface="+mn-cs"/>
              </a:rPr>
              <a:t> at </a:t>
            </a:r>
            <a:r>
              <a:rPr lang="en-US" sz="1200" kern="1200" baseline="0" dirty="0" err="1" smtClean="0">
                <a:solidFill>
                  <a:schemeClr val="tx1"/>
                </a:solidFill>
                <a:effectLst/>
                <a:latin typeface="+mn-lt"/>
                <a:ea typeface="+mn-ea"/>
                <a:cs typeface="+mn-cs"/>
              </a:rPr>
              <a:t>storytellingwithdata.com</a:t>
            </a: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21</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here are so many ways to visualize data.  It is really an intersection of art and science.  There are a lot of resources to help you and many are provided</a:t>
            </a:r>
            <a:r>
              <a:rPr lang="en-US" sz="1200" kern="1200" baseline="0" dirty="0" smtClean="0">
                <a:solidFill>
                  <a:schemeClr val="tx1"/>
                </a:solidFill>
                <a:effectLst/>
                <a:latin typeface="+mn-lt"/>
                <a:ea typeface="+mn-ea"/>
                <a:cs typeface="+mn-cs"/>
              </a:rPr>
              <a:t> in the supplemental reading list. We look forward to seeing what you produce!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22</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Slides and Narration by Amanda Puckett BenDor</a:t>
            </a:r>
            <a:r>
              <a:rPr lang="en-US" sz="1200" baseline="0" dirty="0" smtClean="0"/>
              <a:t> </a:t>
            </a:r>
            <a:r>
              <a:rPr lang="en-US" sz="1200" dirty="0" smtClean="0"/>
              <a:t>apuckett@intrahealth.org</a:t>
            </a:r>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23</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snapshot of a table of numbers representing</a:t>
            </a:r>
            <a:r>
              <a:rPr lang="en-US" sz="1200" kern="1200" baseline="0" dirty="0" smtClean="0">
                <a:solidFill>
                  <a:schemeClr val="tx1"/>
                </a:solidFill>
                <a:effectLst/>
                <a:latin typeface="+mn-lt"/>
                <a:ea typeface="+mn-ea"/>
                <a:cs typeface="+mn-cs"/>
              </a:rPr>
              <a:t> the number of Ebola cases and deaths by country.  This table, updated every few days since the beginning of the outbreak in 2014, runs 157 lines long.  There is a lot of great information here but it is hard to see what all these numbers mean.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3</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that same table of data converted</a:t>
            </a:r>
            <a:r>
              <a:rPr lang="en-US" sz="1200" kern="1200" baseline="0" dirty="0" smtClean="0">
                <a:solidFill>
                  <a:schemeClr val="tx1"/>
                </a:solidFill>
                <a:effectLst/>
                <a:latin typeface="+mn-lt"/>
                <a:ea typeface="+mn-ea"/>
                <a:cs typeface="+mn-cs"/>
              </a:rPr>
              <a:t> into a graph.  You can see here by country, the rise in the number of reported suspected probable and confirmed Ebola cases by country over this long time period. You can clearly see a sharp increase in the number of cases from September – December 2014.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4</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a map representing the number of deaths.  Notice</a:t>
            </a:r>
            <a:r>
              <a:rPr lang="en-US" baseline="0" dirty="0" smtClean="0"/>
              <a:t> the shading in the map to help highlight higher percentages in counties or districts within the outbreak countries.</a:t>
            </a:r>
            <a:endParaRPr lang="en-US" dirty="0"/>
          </a:p>
        </p:txBody>
      </p:sp>
      <p:sp>
        <p:nvSpPr>
          <p:cNvPr id="4" name="Slide Number Placeholder 3"/>
          <p:cNvSpPr>
            <a:spLocks noGrp="1"/>
          </p:cNvSpPr>
          <p:nvPr>
            <p:ph type="sldNum" sz="quarter" idx="10"/>
          </p:nvPr>
        </p:nvSpPr>
        <p:spPr/>
        <p:txBody>
          <a:bodyPr/>
          <a:lstStyle/>
          <a:p>
            <a:fld id="{76DD28BC-EB16-4E5A-ACB8-952BA4AACDB5}" type="slidenum">
              <a:rPr lang="en-US" smtClean="0"/>
              <a:t>5</a:t>
            </a:fld>
            <a:endParaRPr lang="en-US"/>
          </a:p>
        </p:txBody>
      </p:sp>
    </p:spTree>
    <p:extLst>
      <p:ext uri="{BB962C8B-B14F-4D97-AF65-F5344CB8AC3E}">
        <p14:creationId xmlns:p14="http://schemas.microsoft.com/office/powerpoint/2010/main" val="26404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image is an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 this particular one is explaining how contract tracing works.  Notice the definition at the top but the pictorial images at the bottom that illustrate</a:t>
            </a:r>
            <a:r>
              <a:rPr lang="en-US" sz="1200" kern="1200" baseline="0" dirty="0" smtClean="0">
                <a:solidFill>
                  <a:schemeClr val="tx1"/>
                </a:solidFill>
                <a:effectLst/>
                <a:latin typeface="+mn-lt"/>
                <a:ea typeface="+mn-ea"/>
                <a:cs typeface="+mn-cs"/>
              </a:rPr>
              <a:t> how contact tracing works.  If you follow the “Ebola patient” in the top left corner, you can see how contact tracing follows up with those that were in contact with the patient and for how long in order to monitor them for Ebola.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6</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of these were examples of data visualization</a:t>
            </a:r>
            <a:r>
              <a:rPr lang="en-US" sz="1200" kern="1200" baseline="0" dirty="0" smtClean="0">
                <a:solidFill>
                  <a:schemeClr val="tx1"/>
                </a:solidFill>
                <a:effectLst/>
                <a:latin typeface="+mn-lt"/>
                <a:ea typeface="+mn-ea"/>
                <a:cs typeface="+mn-cs"/>
              </a:rPr>
              <a:t> – maps, graphs and images that translate data into an image that visually represents data.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visualization</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loosely defined as the process of visually representing data. </a:t>
            </a:r>
          </a:p>
          <a:p>
            <a:endParaRPr lang="en-US" dirty="0" smtClean="0">
              <a:effectLst/>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a way to communicate complex ideas quickly and clearly so that people understand their significance. Using data visualization can help</a:t>
            </a:r>
            <a:r>
              <a:rPr lang="en-US" sz="1200" kern="1200" baseline="0" dirty="0" smtClean="0">
                <a:solidFill>
                  <a:schemeClr val="tx1"/>
                </a:solidFill>
                <a:effectLst/>
                <a:latin typeface="+mn-lt"/>
                <a:ea typeface="+mn-ea"/>
                <a:cs typeface="+mn-cs"/>
              </a:rPr>
              <a:t> you </a:t>
            </a:r>
            <a:r>
              <a:rPr lang="en-US" sz="1200" kern="1200" dirty="0" smtClean="0">
                <a:solidFill>
                  <a:schemeClr val="tx1"/>
                </a:solidFill>
                <a:effectLst/>
                <a:latin typeface="+mn-lt"/>
                <a:ea typeface="+mn-ea"/>
                <a:cs typeface="+mn-cs"/>
              </a:rPr>
              <a:t>present complex ideas in a simple way to visually tell a story. It is also more</a:t>
            </a:r>
            <a:r>
              <a:rPr lang="en-US" sz="1200" kern="1200" baseline="0" dirty="0" smtClean="0">
                <a:solidFill>
                  <a:schemeClr val="tx1"/>
                </a:solidFill>
                <a:effectLst/>
                <a:latin typeface="+mn-lt"/>
                <a:ea typeface="+mn-ea"/>
                <a:cs typeface="+mn-cs"/>
              </a:rPr>
              <a:t> engaging and compelling – prompting action and data use.</a:t>
            </a:r>
          </a:p>
          <a:p>
            <a:endParaRPr lang="en-US" dirty="0" smtClean="0">
              <a:effectLst/>
            </a:endParaRPr>
          </a:p>
          <a:p>
            <a:r>
              <a:rPr lang="en-US" sz="1200" kern="1200" dirty="0" smtClean="0">
                <a:solidFill>
                  <a:schemeClr val="tx1"/>
                </a:solidFill>
                <a:effectLst/>
                <a:latin typeface="+mn-lt"/>
                <a:ea typeface="+mn-ea"/>
                <a:cs typeface="+mn-cs"/>
              </a:rPr>
              <a:t>Global health professionals are often tasked with communicating data to decision makers.  It is a great tool for advocacy.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visualization principles are based on the science of perception and cognition. </a:t>
            </a:r>
            <a:endParaRPr lang="en-US" dirty="0">
              <a:effectLst/>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7</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Let’s take a look at another data visualization.  This image was created by Hans </a:t>
            </a:r>
            <a:r>
              <a:rPr lang="en-US" dirty="0" err="1" smtClean="0">
                <a:effectLst/>
              </a:rPr>
              <a:t>Rosling</a:t>
            </a:r>
            <a:r>
              <a:rPr lang="en-US" dirty="0" smtClean="0">
                <a:effectLst/>
              </a:rPr>
              <a:t> – a very well known presenter data visionary who has developed</a:t>
            </a:r>
            <a:r>
              <a:rPr lang="en-US" baseline="0" dirty="0" smtClean="0">
                <a:effectLst/>
              </a:rPr>
              <a:t> some compelling data visualizations that illustrate different dynamics between population growth.  </a:t>
            </a:r>
          </a:p>
          <a:p>
            <a:endParaRPr lang="en-US" baseline="0" dirty="0" smtClean="0">
              <a:effectLst/>
            </a:endParaRPr>
          </a:p>
          <a:p>
            <a:r>
              <a:rPr lang="en-US" baseline="0" dirty="0" smtClean="0">
                <a:effectLst/>
              </a:rPr>
              <a:t>In looking at this image, you can see on the x axis, the horizontal line at the bottom, figures for gross domestic product per capita in dollars.  The y axis, the vertical line, shows the number of children surviving up to five years of age. The bubbles each represent a country.  The circle colors represent continents.  The size of the circle correlates with population in the country.  There is a key on the right side of the image that indicates which colors correlate with which continents and the size of the population in millions based on the size of the circle.</a:t>
            </a:r>
          </a:p>
          <a:p>
            <a:endParaRPr lang="en-US" dirty="0" smtClean="0">
              <a:effectLst/>
            </a:endParaRPr>
          </a:p>
          <a:p>
            <a:r>
              <a:rPr lang="en-US" dirty="0" smtClean="0">
                <a:effectLst/>
              </a:rPr>
              <a:t>What does this tell you?</a:t>
            </a:r>
          </a:p>
          <a:p>
            <a:endParaRPr lang="en-US" dirty="0" smtClean="0">
              <a:effectLst/>
            </a:endParaRPr>
          </a:p>
          <a:p>
            <a:r>
              <a:rPr lang="en-US" dirty="0" smtClean="0">
                <a:effectLst/>
              </a:rPr>
              <a:t>You</a:t>
            </a:r>
            <a:r>
              <a:rPr lang="en-US" baseline="0" dirty="0" smtClean="0">
                <a:effectLst/>
              </a:rPr>
              <a:t> can infer that the higher the GDP, the higher child survival rates.  Look at India – it has one of the largest populations and falls toward the lower end of the GDP and has lower child survival.  </a:t>
            </a:r>
          </a:p>
          <a:p>
            <a:endParaRPr lang="en-US" baseline="0" dirty="0" smtClean="0">
              <a:effectLst/>
            </a:endParaRPr>
          </a:p>
          <a:p>
            <a:r>
              <a:rPr lang="en-US" baseline="0" dirty="0" smtClean="0">
                <a:effectLst/>
              </a:rPr>
              <a:t>Look at the colors of the countries – what countries are at the bottom left of the image?  These represent a lot of the African continent.</a:t>
            </a:r>
          </a:p>
          <a:p>
            <a:endParaRPr lang="en-US" baseline="0" dirty="0" smtClean="0">
              <a:effectLst/>
            </a:endParaRPr>
          </a:p>
          <a:p>
            <a:r>
              <a:rPr lang="en-US" baseline="0" dirty="0" smtClean="0">
                <a:effectLst/>
              </a:rPr>
              <a:t>We inferred a lot of information from this one image.  Imagine if you were a policy maker for reproductive health in say, Nigeria, how could you use this kind of information to advocate for more resources for family planning?</a:t>
            </a:r>
          </a:p>
          <a:p>
            <a:endParaRPr lang="en-US" baseline="0" dirty="0" smtClean="0">
              <a:effectLst/>
            </a:endParaRPr>
          </a:p>
          <a:p>
            <a:r>
              <a:rPr lang="en-US" baseline="0" dirty="0" smtClean="0">
                <a:effectLst/>
              </a:rPr>
              <a:t>You can view Hans </a:t>
            </a:r>
            <a:r>
              <a:rPr lang="en-US" baseline="0" dirty="0" err="1" smtClean="0">
                <a:effectLst/>
              </a:rPr>
              <a:t>Roslin’s</a:t>
            </a:r>
            <a:r>
              <a:rPr lang="en-US" baseline="0" dirty="0" smtClean="0">
                <a:effectLst/>
              </a:rPr>
              <a:t> explanation of statistics </a:t>
            </a:r>
            <a:r>
              <a:rPr lang="en-US" baseline="0" smtClean="0">
                <a:effectLst/>
              </a:rPr>
              <a:t>on YouTube: https://www.ted.com/talks/hans_rosling_shows_the_best_stats_you_ve_ever_seen?language=en</a:t>
            </a:r>
          </a:p>
          <a:p>
            <a:endParaRPr lang="en-US" baseline="0" dirty="0" smtClean="0">
              <a:effectLst/>
            </a:endParaRPr>
          </a:p>
          <a:p>
            <a:endParaRPr lang="en-US" baseline="0"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8</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was a very complex example of data visualization.  We often use simpler ones. There are four</a:t>
            </a:r>
            <a:r>
              <a:rPr lang="en-US" sz="1200" kern="1200" baseline="0" dirty="0" smtClean="0">
                <a:solidFill>
                  <a:schemeClr val="tx1"/>
                </a:solidFill>
                <a:effectLst/>
                <a:latin typeface="+mn-lt"/>
                <a:ea typeface="+mn-ea"/>
                <a:cs typeface="+mn-cs"/>
              </a:rPr>
              <a:t> traditional designs when considering data visualizations – a scatterplot, a map, a dot plot and a line graph.</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Traditional charts and graphs like scatter</a:t>
            </a:r>
            <a:r>
              <a:rPr lang="en-US" sz="1200" b="1" kern="1200" baseline="0" dirty="0" smtClean="0">
                <a:solidFill>
                  <a:schemeClr val="tx1"/>
                </a:solidFill>
                <a:effectLst/>
                <a:latin typeface="+mn-lt"/>
                <a:ea typeface="+mn-ea"/>
                <a:cs typeface="+mn-cs"/>
              </a:rPr>
              <a:t> plots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be useful for reports and telling a specific data story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Graphs and charts are often created in programs like Excel. Static graphics and charts do not allow you to uniquely manipulate or display your data, but are great tools for showing trends and other changes over time or across categories. </a:t>
            </a:r>
            <a:endParaRPr lang="en-US" dirty="0" smtClean="0">
              <a:effectLst/>
            </a:endParaRP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Maps </a:t>
            </a:r>
            <a:r>
              <a:rPr lang="en-US" sz="1200" kern="1200" dirty="0" smtClean="0">
                <a:solidFill>
                  <a:schemeClr val="tx1"/>
                </a:solidFill>
                <a:effectLst/>
                <a:latin typeface="+mn-lt"/>
                <a:ea typeface="+mn-ea"/>
                <a:cs typeface="+mn-cs"/>
              </a:rPr>
              <a:t>tell a geographic story: How service availability varies by place, how environment influences health, and how the health of a population varies by region, urban/rural residence, or even proximity to roads. Maps at the national, subnational, and local levels are useful and can be created in GIS software or using a variety of online tools. </a:t>
            </a:r>
            <a:endParaRPr lang="en-US" dirty="0" smtClean="0">
              <a:effectLst/>
            </a:endParaRPr>
          </a:p>
          <a:p>
            <a:endParaRPr lang="en-US" sz="1200" b="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AA8DC5-D0B0-401D-9FF0-82DED7C2F862}" type="slidenum">
              <a:rPr lang="en-US" smtClean="0"/>
              <a:t>9</a:t>
            </a:fld>
            <a:endParaRPr lang="en-US"/>
          </a:p>
        </p:txBody>
      </p:sp>
    </p:spTree>
    <p:extLst>
      <p:ext uri="{BB962C8B-B14F-4D97-AF65-F5344CB8AC3E}">
        <p14:creationId xmlns:p14="http://schemas.microsoft.com/office/powerpoint/2010/main" val="407002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82257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14078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4780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a:off x="4496696"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hasCustomPrompt="1"/>
          </p:nvPr>
        </p:nvSpPr>
        <p:spPr>
          <a:xfrm>
            <a:off x="4776396" y="3769079"/>
            <a:ext cx="4098663"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4771016" y="5425346"/>
            <a:ext cx="4098664"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130093"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56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a:off x="6275"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hasCustomPrompt="1"/>
          </p:nvPr>
        </p:nvSpPr>
        <p:spPr>
          <a:xfrm>
            <a:off x="285975" y="3769079"/>
            <a:ext cx="4098663"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280595" y="5425346"/>
            <a:ext cx="4098664"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9672"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865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1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20320" y="0"/>
            <a:ext cx="9159443" cy="62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a:spLocks noChangeArrowheads="1"/>
          </p:cNvSpPr>
          <p:nvPr userDrawn="1"/>
        </p:nvSpPr>
        <p:spPr bwMode="auto">
          <a:xfrm>
            <a:off x="0" y="3160713"/>
            <a:ext cx="9144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10" name="Rectangle 9"/>
          <p:cNvSpPr>
            <a:spLocks noChangeArrowheads="1"/>
          </p:cNvSpPr>
          <p:nvPr userDrawn="1"/>
        </p:nvSpPr>
        <p:spPr bwMode="auto">
          <a:xfrm>
            <a:off x="0" y="2571078"/>
            <a:ext cx="9144000" cy="588047"/>
          </a:xfrm>
          <a:prstGeom prst="rect">
            <a:avLst/>
          </a:prstGeom>
          <a:solidFill>
            <a:schemeClr val="tx2">
              <a:alpha val="70000"/>
            </a:schemeClr>
          </a:solidFill>
          <a:ln>
            <a:noFill/>
          </a:ln>
          <a:effectLst>
            <a:outerShdw blurRad="63500" dist="23000" sx="999" sy="999" rotWithShape="0">
              <a:srgbClr val="000000">
                <a:alpha val="74997"/>
              </a:srgbClr>
            </a:outerShdw>
          </a:effectLst>
          <a:extLst/>
        </p:spPr>
        <p:txBody>
          <a:bodyPr anchor="ctr"/>
          <a:lstStyle/>
          <a:p>
            <a:pPr algn="ctr" defTabSz="457200">
              <a:defRPr/>
            </a:pPr>
            <a:endParaRPr lang="en-US">
              <a:solidFill>
                <a:prstClr val="white"/>
              </a:solidFill>
            </a:endParaRPr>
          </a:p>
        </p:txBody>
      </p:sp>
      <p:sp>
        <p:nvSpPr>
          <p:cNvPr id="2" name="Title 1"/>
          <p:cNvSpPr>
            <a:spLocks noGrp="1"/>
          </p:cNvSpPr>
          <p:nvPr>
            <p:ph type="title"/>
          </p:nvPr>
        </p:nvSpPr>
        <p:spPr>
          <a:xfrm>
            <a:off x="444601" y="2571078"/>
            <a:ext cx="8229600" cy="568362"/>
          </a:xfrm>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3291840"/>
            <a:ext cx="82296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a:spLocks noChangeArrowheads="1"/>
          </p:cNvSpPr>
          <p:nvPr userDrawn="1"/>
        </p:nvSpPr>
        <p:spPr bwMode="auto">
          <a:xfrm>
            <a:off x="0" y="3160713"/>
            <a:ext cx="9144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10" name="Rectangle 9"/>
          <p:cNvSpPr>
            <a:spLocks noChangeArrowheads="1"/>
          </p:cNvSpPr>
          <p:nvPr userDrawn="1"/>
        </p:nvSpPr>
        <p:spPr bwMode="auto">
          <a:xfrm>
            <a:off x="0" y="2571078"/>
            <a:ext cx="9144000" cy="588047"/>
          </a:xfrm>
          <a:prstGeom prst="rect">
            <a:avLst/>
          </a:prstGeom>
          <a:solidFill>
            <a:schemeClr val="tx2">
              <a:alpha val="70000"/>
            </a:schemeClr>
          </a:solidFill>
          <a:ln>
            <a:noFill/>
          </a:ln>
          <a:effectLst>
            <a:outerShdw blurRad="63500" dist="23000" sx="999" sy="999" rotWithShape="0">
              <a:srgbClr val="000000">
                <a:alpha val="74997"/>
              </a:srgbClr>
            </a:outerShdw>
          </a:effectLst>
          <a:extLst/>
        </p:spPr>
        <p:txBody>
          <a:bodyPr anchor="ctr"/>
          <a:lstStyle/>
          <a:p>
            <a:pPr algn="ctr" defTabSz="457200">
              <a:defRPr/>
            </a:pPr>
            <a:endParaRPr lang="en-US">
              <a:solidFill>
                <a:prstClr val="white"/>
              </a:solidFill>
            </a:endParaRPr>
          </a:p>
        </p:txBody>
      </p:sp>
      <p:sp>
        <p:nvSpPr>
          <p:cNvPr id="2" name="Title 1"/>
          <p:cNvSpPr>
            <a:spLocks noGrp="1"/>
          </p:cNvSpPr>
          <p:nvPr>
            <p:ph type="title"/>
          </p:nvPr>
        </p:nvSpPr>
        <p:spPr>
          <a:xfrm>
            <a:off x="444601" y="2571078"/>
            <a:ext cx="8229600" cy="568362"/>
          </a:xfrm>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3291840"/>
            <a:ext cx="82296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973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a:spLocks noChangeArrowheads="1"/>
          </p:cNvSpPr>
          <p:nvPr userDrawn="1"/>
        </p:nvSpPr>
        <p:spPr bwMode="auto">
          <a:xfrm>
            <a:off x="0" y="1"/>
            <a:ext cx="5325035"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2" name="Title 1"/>
          <p:cNvSpPr>
            <a:spLocks noGrp="1"/>
          </p:cNvSpPr>
          <p:nvPr>
            <p:ph type="title"/>
          </p:nvPr>
        </p:nvSpPr>
        <p:spPr>
          <a:xfrm>
            <a:off x="444601" y="451821"/>
            <a:ext cx="4493159" cy="568362"/>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861074"/>
            <a:ext cx="448056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6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38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15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286589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78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584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98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575051" y="1"/>
            <a:ext cx="5568950"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2" name="Title 1"/>
          <p:cNvSpPr>
            <a:spLocks noGrp="1"/>
          </p:cNvSpPr>
          <p:nvPr>
            <p:ph type="title"/>
          </p:nvPr>
        </p:nvSpPr>
        <p:spPr>
          <a:xfrm>
            <a:off x="457200" y="273050"/>
            <a:ext cx="3008313" cy="1162050"/>
          </a:xfrm>
        </p:spPr>
        <p:txBody>
          <a:bodyPr anchor="t" anchorCtr="0">
            <a:normAutofit/>
          </a:bodyPr>
          <a:lstStyle>
            <a:lvl1pPr algn="l">
              <a:defRPr sz="2800" b="1">
                <a:solidFill>
                  <a:srgbClr val="7CADD3"/>
                </a:solidFill>
              </a:defRPr>
            </a:lvl1pPr>
          </a:lstStyle>
          <a:p>
            <a:r>
              <a:rPr lang="en-US"/>
              <a:t>Click to edit Master title style</a:t>
            </a:r>
            <a:endParaRPr lang="en-US" dirty="0"/>
          </a:p>
        </p:txBody>
      </p:sp>
      <p:sp>
        <p:nvSpPr>
          <p:cNvPr id="3" name="Content Placeholder 2"/>
          <p:cNvSpPr>
            <a:spLocks noGrp="1"/>
          </p:cNvSpPr>
          <p:nvPr>
            <p:ph idx="1"/>
          </p:nvPr>
        </p:nvSpPr>
        <p:spPr>
          <a:xfrm>
            <a:off x="3894268" y="273050"/>
            <a:ext cx="4792532"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97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096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327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22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26098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F5C882-74E3-4A0A-A65F-495C1EC49A6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23759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F5C882-74E3-4A0A-A65F-495C1EC49A68}"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3785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5C882-74E3-4A0A-A65F-495C1EC49A68}"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91954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C882-74E3-4A0A-A65F-495C1EC49A68}"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20244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5C882-74E3-4A0A-A65F-495C1EC49A6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353323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5C882-74E3-4A0A-A65F-495C1EC49A6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2834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C882-74E3-4A0A-A65F-495C1EC49A68}" type="datetimeFigureOut">
              <a:rPr lang="en-US" smtClean="0"/>
              <a:t>8/30/2016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2BBF9-8AE5-441A-A4A1-D5EF484BC0CD}" type="slidenum">
              <a:rPr lang="en-US" smtClean="0"/>
              <a:t>‹#›</a:t>
            </a:fld>
            <a:endParaRPr lang="en-US"/>
          </a:p>
        </p:txBody>
      </p:sp>
    </p:spTree>
    <p:extLst>
      <p:ext uri="{BB962C8B-B14F-4D97-AF65-F5344CB8AC3E}">
        <p14:creationId xmlns:p14="http://schemas.microsoft.com/office/powerpoint/2010/main" val="384593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9849"/>
            <a:ext cx="8229600" cy="8498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38B7F2C-0EC4-004C-9347-38B1D2BC9ECB}" type="datetimeFigureOut">
              <a:rPr lang="en-US" smtClean="0">
                <a:solidFill>
                  <a:prstClr val="black">
                    <a:tint val="75000"/>
                  </a:prstClr>
                </a:solidFill>
              </a:rPr>
              <a:pPr defTabSz="457200"/>
              <a:t>8/30/2016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2F929FC-FCF9-5B4F-884B-550AE81E3AD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4553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45759"/>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545759"/>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545759"/>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globalhealthlearning.org/course/data-visualization-introductio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storytellingwithdata.com" TargetMode="External"/><Relationship Id="rId4" Type="http://schemas.openxmlformats.org/officeDocument/2006/relationships/hyperlink" Target="http://www.datavizhub.c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3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8" y="533400"/>
            <a:ext cx="393044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02028"/>
            <a:ext cx="3348760" cy="203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086" y="6162183"/>
            <a:ext cx="1866899" cy="5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20" y="6028347"/>
            <a:ext cx="2207780" cy="7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0220" y="939225"/>
            <a:ext cx="4386513" cy="1046440"/>
          </a:xfrm>
          <a:prstGeom prst="rect">
            <a:avLst/>
          </a:prstGeom>
        </p:spPr>
        <p:txBody>
          <a:bodyPr wrap="square">
            <a:spAutoFit/>
          </a:bodyPr>
          <a:lstStyle/>
          <a:p>
            <a:pPr algn="ctr"/>
            <a:r>
              <a:rPr lang="en-US" sz="3100" b="1" dirty="0">
                <a:solidFill>
                  <a:srgbClr val="1F497D">
                    <a:lumMod val="60000"/>
                    <a:lumOff val="40000"/>
                  </a:srgbClr>
                </a:solidFill>
                <a:latin typeface="Century Gothic" panose="020B0502020202020204" pitchFamily="34" charset="0"/>
                <a:ea typeface="+mj-ea"/>
                <a:cs typeface="+mj-cs"/>
              </a:rPr>
              <a:t>Overview of </a:t>
            </a:r>
            <a:r>
              <a:rPr lang="en-US" sz="3100" b="1" dirty="0" smtClean="0">
                <a:solidFill>
                  <a:srgbClr val="1F497D">
                    <a:lumMod val="60000"/>
                    <a:lumOff val="40000"/>
                  </a:srgbClr>
                </a:solidFill>
                <a:latin typeface="Century Gothic" panose="020B0502020202020204" pitchFamily="34" charset="0"/>
                <a:ea typeface="+mj-ea"/>
                <a:cs typeface="+mj-cs"/>
              </a:rPr>
              <a:t>Data Visualization</a:t>
            </a:r>
            <a:endParaRPr lang="en-US" sz="2900" b="1" dirty="0">
              <a:solidFill>
                <a:srgbClr val="545759"/>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27192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smtClean="0">
                <a:solidFill>
                  <a:schemeClr val="bg1"/>
                </a:solidFill>
                <a:latin typeface="Century Gothic" charset="0"/>
              </a:rPr>
              <a:t>Infographics</a:t>
            </a:r>
            <a:r>
              <a:rPr lang="en-US" sz="4200" b="1" dirty="0" smtClean="0">
                <a:solidFill>
                  <a:schemeClr val="bg1"/>
                </a:solidFill>
                <a:latin typeface="Century Gothic" charset="0"/>
              </a:rPr>
              <a:t> and Dashboards</a:t>
            </a:r>
            <a:endParaRPr lang="en-US" sz="4200" b="1" dirty="0">
              <a:solidFill>
                <a:schemeClr val="bg1"/>
              </a:solidFill>
              <a:latin typeface="Century Gothic" charset="0"/>
            </a:endParaRPr>
          </a:p>
        </p:txBody>
      </p:sp>
      <p:pic>
        <p:nvPicPr>
          <p:cNvPr id="5" name="Picture 4" descr="Screen Shot 2016-04-13 at 2.35.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15183"/>
            <a:ext cx="7605346" cy="5919017"/>
          </a:xfrm>
          <a:prstGeom prst="rect">
            <a:avLst/>
          </a:prstGeom>
        </p:spPr>
      </p:pic>
    </p:spTree>
    <p:extLst>
      <p:ext uri="{BB962C8B-B14F-4D97-AF65-F5344CB8AC3E}">
        <p14:creationId xmlns:p14="http://schemas.microsoft.com/office/powerpoint/2010/main" val="404254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Reality to People’s Brains</a:t>
            </a:r>
            <a:endParaRPr lang="en-US" sz="4200" b="1" dirty="0">
              <a:solidFill>
                <a:schemeClr val="bg1"/>
              </a:solidFill>
              <a:latin typeface="Century Gothic" charset="0"/>
            </a:endParaRPr>
          </a:p>
        </p:txBody>
      </p:sp>
      <p:pic>
        <p:nvPicPr>
          <p:cNvPr id="3" name="Picture 2"/>
          <p:cNvPicPr>
            <a:picLocks noChangeAspect="1"/>
          </p:cNvPicPr>
          <p:nvPr/>
        </p:nvPicPr>
        <p:blipFill>
          <a:blip r:embed="rId3"/>
          <a:stretch>
            <a:fillRect/>
          </a:stretch>
        </p:blipFill>
        <p:spPr>
          <a:xfrm>
            <a:off x="838200" y="1143000"/>
            <a:ext cx="7264400" cy="5334000"/>
          </a:xfrm>
          <a:prstGeom prst="rect">
            <a:avLst/>
          </a:prstGeom>
        </p:spPr>
      </p:pic>
      <p:sp>
        <p:nvSpPr>
          <p:cNvPr id="2" name="Rectangle 1"/>
          <p:cNvSpPr/>
          <p:nvPr/>
        </p:nvSpPr>
        <p:spPr>
          <a:xfrm>
            <a:off x="7282944" y="6555601"/>
            <a:ext cx="1861056" cy="276999"/>
          </a:xfrm>
          <a:prstGeom prst="rect">
            <a:avLst/>
          </a:prstGeom>
        </p:spPr>
        <p:txBody>
          <a:bodyPr wrap="none">
            <a:spAutoFit/>
          </a:bodyPr>
          <a:lstStyle/>
          <a:p>
            <a:r>
              <a:rPr lang="en-US" sz="1200" dirty="0" smtClean="0"/>
              <a:t>Image: </a:t>
            </a:r>
            <a:r>
              <a:rPr lang="en-US" sz="1200" dirty="0" err="1" smtClean="0"/>
              <a:t>datathenewoil.com</a:t>
            </a:r>
            <a:endParaRPr lang="en-US" sz="1200" dirty="0"/>
          </a:p>
        </p:txBody>
      </p:sp>
    </p:spTree>
    <p:extLst>
      <p:ext uri="{BB962C8B-B14F-4D97-AF65-F5344CB8AC3E}">
        <p14:creationId xmlns:p14="http://schemas.microsoft.com/office/powerpoint/2010/main" val="1201821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dirty="0">
                <a:solidFill>
                  <a:schemeClr val="bg1"/>
                </a:solidFill>
                <a:latin typeface="Century Gothic" charset="0"/>
              </a:rPr>
              <a:t>R</a:t>
            </a:r>
            <a:r>
              <a:rPr lang="en-US" sz="4000" b="1" dirty="0" smtClean="0">
                <a:solidFill>
                  <a:schemeClr val="bg1"/>
                </a:solidFill>
                <a:latin typeface="Century Gothic" charset="0"/>
              </a:rPr>
              <a:t>eality of data visualization in health</a:t>
            </a:r>
            <a:endParaRPr lang="en-US" sz="4000" b="1" dirty="0">
              <a:solidFill>
                <a:schemeClr val="bg1"/>
              </a:solidFill>
              <a:latin typeface="Century Gothic" charset="0"/>
            </a:endParaRPr>
          </a:p>
        </p:txBody>
      </p:sp>
      <p:pic>
        <p:nvPicPr>
          <p:cNvPr id="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000" y="2057400"/>
            <a:ext cx="3944544" cy="3122764"/>
          </a:xfrm>
        </p:spPr>
      </p:pic>
      <p:pic>
        <p:nvPicPr>
          <p:cNvPr id="5" name="Content Placeholder 9"/>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t="-126" r="24418"/>
          <a:stretch/>
        </p:blipFill>
        <p:spPr>
          <a:xfrm>
            <a:off x="4724400" y="2057400"/>
            <a:ext cx="3936924" cy="3122764"/>
          </a:xfrm>
          <a:prstGeom prst="rect">
            <a:avLst/>
          </a:prstGeom>
        </p:spPr>
      </p:pic>
    </p:spTree>
    <p:extLst>
      <p:ext uri="{BB962C8B-B14F-4D97-AF65-F5344CB8AC3E}">
        <p14:creationId xmlns:p14="http://schemas.microsoft.com/office/powerpoint/2010/main" val="3244016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Important Steps</a:t>
            </a:r>
            <a:endParaRPr lang="en-US" sz="4200" b="1" dirty="0">
              <a:solidFill>
                <a:schemeClr val="bg1"/>
              </a:solidFill>
              <a:latin typeface="Century Gothic" charset="0"/>
            </a:endParaRPr>
          </a:p>
        </p:txBody>
      </p:sp>
      <p:pic>
        <p:nvPicPr>
          <p:cNvPr id="3" name="Picture 2" descr="Screen Shot 2016-04-14 at 2.29.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990601"/>
            <a:ext cx="5830145" cy="5867399"/>
          </a:xfrm>
          <a:prstGeom prst="rect">
            <a:avLst/>
          </a:prstGeom>
        </p:spPr>
      </p:pic>
      <p:sp>
        <p:nvSpPr>
          <p:cNvPr id="5" name="Rectangle 4"/>
          <p:cNvSpPr/>
          <p:nvPr/>
        </p:nvSpPr>
        <p:spPr>
          <a:xfrm>
            <a:off x="6858000" y="6477000"/>
            <a:ext cx="1981200" cy="276999"/>
          </a:xfrm>
          <a:prstGeom prst="rect">
            <a:avLst/>
          </a:prstGeom>
        </p:spPr>
        <p:txBody>
          <a:bodyPr wrap="square">
            <a:spAutoFit/>
          </a:bodyPr>
          <a:lstStyle/>
          <a:p>
            <a:pPr algn="r"/>
            <a:r>
              <a:rPr lang="en-US" sz="1200" dirty="0" smtClean="0"/>
              <a:t>Image: </a:t>
            </a:r>
            <a:r>
              <a:rPr lang="en-US" sz="1200" dirty="0" err="1" smtClean="0"/>
              <a:t>GHeL</a:t>
            </a:r>
            <a:endParaRPr lang="en-US" sz="1200" dirty="0"/>
          </a:p>
        </p:txBody>
      </p:sp>
    </p:spTree>
    <p:extLst>
      <p:ext uri="{BB962C8B-B14F-4D97-AF65-F5344CB8AC3E}">
        <p14:creationId xmlns:p14="http://schemas.microsoft.com/office/powerpoint/2010/main" val="147358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Know your Audience</a:t>
            </a:r>
            <a:endParaRPr lang="en-US" sz="4200" b="1" dirty="0">
              <a:solidFill>
                <a:schemeClr val="bg1"/>
              </a:solidFill>
              <a:latin typeface="Century Gothic" charset="0"/>
            </a:endParaRPr>
          </a:p>
        </p:txBody>
      </p:sp>
      <p:sp>
        <p:nvSpPr>
          <p:cNvPr id="2" name="TextBox 1"/>
          <p:cNvSpPr txBox="1"/>
          <p:nvPr/>
        </p:nvSpPr>
        <p:spPr>
          <a:xfrm>
            <a:off x="457200" y="1295400"/>
            <a:ext cx="8153400" cy="4832092"/>
          </a:xfrm>
          <a:prstGeom prst="rect">
            <a:avLst/>
          </a:prstGeom>
          <a:noFill/>
        </p:spPr>
        <p:txBody>
          <a:bodyPr wrap="square" rtlCol="0">
            <a:spAutoFit/>
          </a:bodyPr>
          <a:lstStyle/>
          <a:p>
            <a:pPr marL="457200" indent="-457200">
              <a:buFont typeface="Arial"/>
              <a:buChar char="•"/>
            </a:pPr>
            <a:r>
              <a:rPr lang="en-US" sz="4400" dirty="0" smtClean="0"/>
              <a:t>Align data visualizations with the </a:t>
            </a:r>
            <a:r>
              <a:rPr lang="en-US" sz="4400" b="1" dirty="0" smtClean="0"/>
              <a:t>goals</a:t>
            </a:r>
            <a:r>
              <a:rPr lang="en-US" sz="4400" dirty="0" smtClean="0"/>
              <a:t> of your stakeholders</a:t>
            </a:r>
          </a:p>
          <a:p>
            <a:pPr marL="457200" indent="-457200">
              <a:buFont typeface="Arial"/>
              <a:buChar char="•"/>
            </a:pPr>
            <a:r>
              <a:rPr lang="en-US" sz="4400" dirty="0" smtClean="0"/>
              <a:t>Consider their </a:t>
            </a:r>
            <a:r>
              <a:rPr lang="en-US" sz="4400" b="1" dirty="0" smtClean="0"/>
              <a:t>literacy</a:t>
            </a:r>
          </a:p>
          <a:p>
            <a:pPr marL="457200" indent="-457200">
              <a:buFont typeface="Arial"/>
              <a:buChar char="•"/>
            </a:pPr>
            <a:r>
              <a:rPr lang="en-US" sz="4400" dirty="0" smtClean="0"/>
              <a:t>Don’t assume everyone is comfortable with </a:t>
            </a:r>
            <a:r>
              <a:rPr lang="en-US" sz="4400" b="1" dirty="0" smtClean="0"/>
              <a:t>technology</a:t>
            </a:r>
          </a:p>
          <a:p>
            <a:pPr marL="457200" indent="-457200">
              <a:buFont typeface="Arial"/>
              <a:buChar char="•"/>
            </a:pPr>
            <a:r>
              <a:rPr lang="en-US" sz="4400" dirty="0" smtClean="0"/>
              <a:t>Think about how your audience will </a:t>
            </a:r>
            <a:r>
              <a:rPr lang="en-US" sz="4400" b="1" dirty="0" smtClean="0"/>
              <a:t>use</a:t>
            </a:r>
            <a:r>
              <a:rPr lang="en-US" sz="4400" dirty="0" smtClean="0"/>
              <a:t> the visualizations</a:t>
            </a:r>
            <a:endParaRPr lang="en-US" sz="4400" dirty="0"/>
          </a:p>
        </p:txBody>
      </p:sp>
    </p:spTree>
    <p:extLst>
      <p:ext uri="{BB962C8B-B14F-4D97-AF65-F5344CB8AC3E}">
        <p14:creationId xmlns:p14="http://schemas.microsoft.com/office/powerpoint/2010/main" val="128643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Find your Story</a:t>
            </a:r>
            <a:endParaRPr lang="en-US" sz="4200" b="1" dirty="0">
              <a:solidFill>
                <a:schemeClr val="bg1"/>
              </a:solidFill>
              <a:latin typeface="Century Gothic" charset="0"/>
            </a:endParaRPr>
          </a:p>
        </p:txBody>
      </p:sp>
      <p:sp>
        <p:nvSpPr>
          <p:cNvPr id="4" name="TextBox 3"/>
          <p:cNvSpPr txBox="1"/>
          <p:nvPr/>
        </p:nvSpPr>
        <p:spPr>
          <a:xfrm>
            <a:off x="457200" y="1371600"/>
            <a:ext cx="8153400" cy="3477875"/>
          </a:xfrm>
          <a:prstGeom prst="rect">
            <a:avLst/>
          </a:prstGeom>
          <a:noFill/>
        </p:spPr>
        <p:txBody>
          <a:bodyPr wrap="square" rtlCol="0">
            <a:spAutoFit/>
          </a:bodyPr>
          <a:lstStyle/>
          <a:p>
            <a:pPr marL="457200" indent="-457200">
              <a:buFont typeface="Arial"/>
              <a:buChar char="•"/>
            </a:pPr>
            <a:r>
              <a:rPr lang="en-US" sz="4400" dirty="0" smtClean="0"/>
              <a:t>Look for patterns, trends, and surprises</a:t>
            </a:r>
          </a:p>
          <a:p>
            <a:pPr marL="457200" indent="-457200">
              <a:buFont typeface="Arial"/>
              <a:buChar char="•"/>
            </a:pPr>
            <a:r>
              <a:rPr lang="en-US" sz="4400" dirty="0" smtClean="0"/>
              <a:t>Compare and contrast</a:t>
            </a:r>
          </a:p>
          <a:p>
            <a:pPr marL="457200" indent="-457200">
              <a:buFont typeface="Arial"/>
              <a:buChar char="•"/>
            </a:pPr>
            <a:r>
              <a:rPr lang="en-US" sz="4400" dirty="0" smtClean="0"/>
              <a:t>Avoid cherry picking</a:t>
            </a:r>
          </a:p>
          <a:p>
            <a:pPr marL="457200" indent="-457200">
              <a:buFont typeface="Arial"/>
              <a:buChar char="•"/>
            </a:pPr>
            <a:r>
              <a:rPr lang="en-US" sz="4400" dirty="0" smtClean="0"/>
              <a:t>Avoid exaggeration</a:t>
            </a:r>
            <a:endParaRPr lang="en-US" sz="4400" dirty="0"/>
          </a:p>
        </p:txBody>
      </p:sp>
      <p:pic>
        <p:nvPicPr>
          <p:cNvPr id="3" name="Picture 2" descr="Screen Shot 2016-04-19 at 1.0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191000"/>
            <a:ext cx="1790700" cy="1828800"/>
          </a:xfrm>
          <a:prstGeom prst="rect">
            <a:avLst/>
          </a:prstGeom>
        </p:spPr>
      </p:pic>
    </p:spTree>
    <p:extLst>
      <p:ext uri="{BB962C8B-B14F-4D97-AF65-F5344CB8AC3E}">
        <p14:creationId xmlns:p14="http://schemas.microsoft.com/office/powerpoint/2010/main" val="2317407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Consider design</a:t>
            </a:r>
            <a:endParaRPr lang="en-US" sz="4200" b="1" dirty="0">
              <a:solidFill>
                <a:schemeClr val="bg1"/>
              </a:solidFill>
              <a:latin typeface="Century Gothic" charset="0"/>
            </a:endParaRPr>
          </a:p>
        </p:txBody>
      </p:sp>
      <p:pic>
        <p:nvPicPr>
          <p:cNvPr id="3" name="Picture 2"/>
          <p:cNvPicPr>
            <a:picLocks noChangeAspect="1"/>
          </p:cNvPicPr>
          <p:nvPr/>
        </p:nvPicPr>
        <p:blipFill>
          <a:blip r:embed="rId3"/>
          <a:stretch>
            <a:fillRect/>
          </a:stretch>
        </p:blipFill>
        <p:spPr>
          <a:xfrm>
            <a:off x="609600" y="990600"/>
            <a:ext cx="3962400" cy="2032000"/>
          </a:xfrm>
          <a:prstGeom prst="rect">
            <a:avLst/>
          </a:prstGeom>
        </p:spPr>
      </p:pic>
      <p:sp>
        <p:nvSpPr>
          <p:cNvPr id="4" name="TextBox 3"/>
          <p:cNvSpPr txBox="1"/>
          <p:nvPr/>
        </p:nvSpPr>
        <p:spPr>
          <a:xfrm>
            <a:off x="5105400" y="1066800"/>
            <a:ext cx="3733800" cy="2246769"/>
          </a:xfrm>
          <a:prstGeom prst="rect">
            <a:avLst/>
          </a:prstGeom>
          <a:noFill/>
        </p:spPr>
        <p:txBody>
          <a:bodyPr wrap="square" rtlCol="0">
            <a:spAutoFit/>
          </a:bodyPr>
          <a:lstStyle/>
          <a:p>
            <a:pPr marL="457200" indent="-457200">
              <a:buFont typeface="Arial"/>
              <a:buChar char="•"/>
            </a:pPr>
            <a:r>
              <a:rPr lang="en-US" sz="2800" dirty="0" smtClean="0"/>
              <a:t>Choose the right image to represent your data</a:t>
            </a:r>
          </a:p>
          <a:p>
            <a:pPr marL="457200" indent="-457200">
              <a:buFont typeface="Arial"/>
              <a:buChar char="•"/>
            </a:pPr>
            <a:r>
              <a:rPr lang="en-US" sz="2800" dirty="0" smtClean="0"/>
              <a:t>Try sketching on paper to brainstorm</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3145007947"/>
              </p:ext>
            </p:extLst>
          </p:nvPr>
        </p:nvGraphicFramePr>
        <p:xfrm>
          <a:off x="457200" y="3276600"/>
          <a:ext cx="409575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009130230"/>
              </p:ext>
            </p:extLst>
          </p:nvPr>
        </p:nvGraphicFramePr>
        <p:xfrm>
          <a:off x="4648200" y="3733800"/>
          <a:ext cx="430671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74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Share and Communicate</a:t>
            </a:r>
            <a:endParaRPr lang="en-US" sz="4200" b="1" dirty="0">
              <a:solidFill>
                <a:schemeClr val="bg1"/>
              </a:solidFill>
              <a:latin typeface="Century Gothic" charset="0"/>
            </a:endParaRPr>
          </a:p>
        </p:txBody>
      </p:sp>
      <p:sp>
        <p:nvSpPr>
          <p:cNvPr id="2" name="TextBox 1"/>
          <p:cNvSpPr txBox="1"/>
          <p:nvPr/>
        </p:nvSpPr>
        <p:spPr>
          <a:xfrm>
            <a:off x="457200" y="1295400"/>
            <a:ext cx="6248400" cy="4031873"/>
          </a:xfrm>
          <a:prstGeom prst="rect">
            <a:avLst/>
          </a:prstGeom>
          <a:noFill/>
        </p:spPr>
        <p:txBody>
          <a:bodyPr wrap="square" rtlCol="0">
            <a:spAutoFit/>
          </a:bodyPr>
          <a:lstStyle/>
          <a:p>
            <a:pPr marL="457200" indent="-457200">
              <a:buFont typeface="Arial"/>
              <a:buChar char="•"/>
            </a:pPr>
            <a:r>
              <a:rPr lang="en-US" sz="3200" dirty="0" smtClean="0"/>
              <a:t>Obtain input and </a:t>
            </a:r>
            <a:r>
              <a:rPr lang="en-US" sz="3200" b="1" dirty="0" smtClean="0"/>
              <a:t>feedback</a:t>
            </a:r>
            <a:r>
              <a:rPr lang="en-US" sz="3200" dirty="0" smtClean="0"/>
              <a:t> from your colleagues</a:t>
            </a:r>
          </a:p>
          <a:p>
            <a:pPr marL="457200" indent="-457200">
              <a:buFont typeface="Arial"/>
              <a:buChar char="•"/>
            </a:pPr>
            <a:r>
              <a:rPr lang="en-US" sz="3200" dirty="0" smtClean="0"/>
              <a:t>Sharing data visualization can help </a:t>
            </a:r>
            <a:r>
              <a:rPr lang="en-US" sz="3200" b="1" dirty="0" smtClean="0"/>
              <a:t>improve awareness and use of data </a:t>
            </a:r>
          </a:p>
          <a:p>
            <a:pPr marL="457200" indent="-457200">
              <a:buFont typeface="Arial"/>
              <a:buChar char="•"/>
            </a:pPr>
            <a:r>
              <a:rPr lang="en-US" sz="3200" dirty="0" smtClean="0"/>
              <a:t>Consider sharing through </a:t>
            </a:r>
            <a:r>
              <a:rPr lang="en-US" sz="3200" b="1" dirty="0" smtClean="0"/>
              <a:t>social media</a:t>
            </a:r>
          </a:p>
          <a:p>
            <a:pPr marL="457200" indent="-457200">
              <a:buFont typeface="Arial"/>
              <a:buChar char="•"/>
            </a:pPr>
            <a:endParaRPr lang="en-US" sz="3200" dirty="0"/>
          </a:p>
        </p:txBody>
      </p:sp>
      <p:pic>
        <p:nvPicPr>
          <p:cNvPr id="3" name="Picture 2" descr="Screen Shot 2016-04-19 at 1.5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114800"/>
            <a:ext cx="1854200" cy="1828800"/>
          </a:xfrm>
          <a:prstGeom prst="rect">
            <a:avLst/>
          </a:prstGeom>
        </p:spPr>
      </p:pic>
    </p:spTree>
    <p:extLst>
      <p:ext uri="{BB962C8B-B14F-4D97-AF65-F5344CB8AC3E}">
        <p14:creationId xmlns:p14="http://schemas.microsoft.com/office/powerpoint/2010/main" val="380229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smtClean="0">
                <a:solidFill>
                  <a:schemeClr val="bg1"/>
                </a:solidFill>
                <a:latin typeface="Century Gothic" charset="0"/>
              </a:rPr>
              <a:t>mHero</a:t>
            </a:r>
            <a:r>
              <a:rPr lang="en-US" sz="4200" b="1" dirty="0" smtClean="0">
                <a:solidFill>
                  <a:schemeClr val="bg1"/>
                </a:solidFill>
                <a:latin typeface="Century Gothic" charset="0"/>
              </a:rPr>
              <a:t> and Data Visualization</a:t>
            </a:r>
            <a:endParaRPr lang="en-US" sz="4200" b="1" dirty="0">
              <a:solidFill>
                <a:schemeClr val="bg1"/>
              </a:solidFill>
              <a:latin typeface="Century Gothic" charset="0"/>
            </a:endParaRPr>
          </a:p>
        </p:txBody>
      </p:sp>
      <p:sp>
        <p:nvSpPr>
          <p:cNvPr id="2" name="TextBox 1"/>
          <p:cNvSpPr txBox="1"/>
          <p:nvPr/>
        </p:nvSpPr>
        <p:spPr>
          <a:xfrm>
            <a:off x="457200" y="1295400"/>
            <a:ext cx="8153400" cy="5632312"/>
          </a:xfrm>
          <a:prstGeom prst="rect">
            <a:avLst/>
          </a:prstGeom>
          <a:noFill/>
        </p:spPr>
        <p:txBody>
          <a:bodyPr wrap="square" rtlCol="0">
            <a:spAutoFit/>
          </a:bodyPr>
          <a:lstStyle/>
          <a:p>
            <a:pPr marL="457200" indent="-457200">
              <a:buFont typeface="Arial"/>
              <a:buChar char="•"/>
            </a:pPr>
            <a:r>
              <a:rPr lang="en-US" sz="3600" dirty="0" smtClean="0"/>
              <a:t>Some tools are available in </a:t>
            </a:r>
            <a:r>
              <a:rPr lang="en-US" sz="3600" dirty="0" err="1" smtClean="0"/>
              <a:t>RapidiPro</a:t>
            </a:r>
            <a:endParaRPr lang="en-US" sz="3600" dirty="0" smtClean="0"/>
          </a:p>
          <a:p>
            <a:pPr marL="457200" indent="-457200">
              <a:buFont typeface="Arial"/>
              <a:buChar char="•"/>
            </a:pPr>
            <a:r>
              <a:rPr lang="en-US" sz="3600" dirty="0" smtClean="0"/>
              <a:t>Good data analysis will help you tell a story about data from:</a:t>
            </a:r>
          </a:p>
          <a:p>
            <a:pPr marL="914400" lvl="1" indent="-457200">
              <a:buFont typeface="Arial"/>
              <a:buChar char="•"/>
            </a:pPr>
            <a:r>
              <a:rPr lang="en-US" sz="3600" dirty="0" smtClean="0"/>
              <a:t>A full workflow</a:t>
            </a:r>
          </a:p>
          <a:p>
            <a:pPr marL="914400" lvl="1" indent="-457200">
              <a:buFont typeface="Arial"/>
              <a:buChar char="•"/>
            </a:pPr>
            <a:r>
              <a:rPr lang="en-US" sz="3600" dirty="0" smtClean="0"/>
              <a:t>Multiple workflows on a health worker or a facility’s needs</a:t>
            </a:r>
          </a:p>
          <a:p>
            <a:pPr marL="914400" lvl="1" indent="-457200">
              <a:buFont typeface="Arial"/>
              <a:buChar char="•"/>
            </a:pPr>
            <a:r>
              <a:rPr lang="en-US" sz="3600" dirty="0" smtClean="0"/>
              <a:t>Overall use of </a:t>
            </a:r>
            <a:r>
              <a:rPr lang="en-US" sz="3600" dirty="0" err="1" smtClean="0"/>
              <a:t>mHero</a:t>
            </a:r>
            <a:r>
              <a:rPr lang="en-US" sz="3600" dirty="0" smtClean="0"/>
              <a:t> in a facility; county; country</a:t>
            </a:r>
          </a:p>
          <a:p>
            <a:pPr marL="457200" indent="-457200">
              <a:buFont typeface="Arial"/>
              <a:buChar char="•"/>
            </a:pPr>
            <a:r>
              <a:rPr lang="en-US" sz="3600" dirty="0" err="1" smtClean="0"/>
              <a:t>Infographics</a:t>
            </a:r>
            <a:r>
              <a:rPr lang="en-US" sz="3600" dirty="0"/>
              <a:t> </a:t>
            </a:r>
            <a:r>
              <a:rPr lang="en-US" sz="3600" dirty="0" smtClean="0"/>
              <a:t>for awareness raising</a:t>
            </a:r>
          </a:p>
          <a:p>
            <a:pPr marL="457200" indent="-457200">
              <a:buFont typeface="Arial"/>
              <a:buChar char="•"/>
            </a:pPr>
            <a:endParaRPr lang="en-US" sz="3600" dirty="0"/>
          </a:p>
        </p:txBody>
      </p:sp>
    </p:spTree>
    <p:extLst>
      <p:ext uri="{BB962C8B-B14F-4D97-AF65-F5344CB8AC3E}">
        <p14:creationId xmlns:p14="http://schemas.microsoft.com/office/powerpoint/2010/main" val="3402767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4200" b="1" dirty="0" smtClean="0">
                <a:solidFill>
                  <a:schemeClr val="bg1"/>
                </a:solidFill>
                <a:latin typeface="Century Gothic" charset="0"/>
              </a:rPr>
              <a:t>Build with Tools You Know</a:t>
            </a:r>
            <a:endParaRPr lang="en-US" sz="4200" b="1" dirty="0">
              <a:solidFill>
                <a:schemeClr val="bg1"/>
              </a:solidFill>
              <a:latin typeface="Century Gothic" charset="0"/>
            </a:endParaRPr>
          </a:p>
        </p:txBody>
      </p:sp>
      <p:pic>
        <p:nvPicPr>
          <p:cNvPr id="3" name="Picture 2"/>
          <p:cNvPicPr>
            <a:picLocks noChangeAspect="1"/>
          </p:cNvPicPr>
          <p:nvPr/>
        </p:nvPicPr>
        <p:blipFill>
          <a:blip r:embed="rId3"/>
          <a:stretch>
            <a:fillRect/>
          </a:stretch>
        </p:blipFill>
        <p:spPr>
          <a:xfrm>
            <a:off x="7543800" y="106052"/>
            <a:ext cx="1203779" cy="676371"/>
          </a:xfrm>
          <a:prstGeom prst="rect">
            <a:avLst/>
          </a:prstGeom>
        </p:spPr>
      </p:pic>
      <p:sp>
        <p:nvSpPr>
          <p:cNvPr id="4" name="Rectangle 3"/>
          <p:cNvSpPr/>
          <p:nvPr/>
        </p:nvSpPr>
        <p:spPr>
          <a:xfrm>
            <a:off x="228600" y="1295400"/>
            <a:ext cx="7772400" cy="2677656"/>
          </a:xfrm>
          <a:prstGeom prst="rect">
            <a:avLst/>
          </a:prstGeom>
        </p:spPr>
        <p:txBody>
          <a:bodyPr wrap="square">
            <a:spAutoFit/>
          </a:bodyPr>
          <a:lstStyle/>
          <a:p>
            <a:pPr marL="342900" indent="-342900">
              <a:buFont typeface="Arial"/>
              <a:buChar char="•"/>
            </a:pPr>
            <a:r>
              <a:rPr lang="en-US" sz="2400" dirty="0" smtClean="0"/>
              <a:t>Maintain focus for </a:t>
            </a:r>
            <a:r>
              <a:rPr lang="en-US" sz="2400" dirty="0"/>
              <a:t>your target audience</a:t>
            </a:r>
          </a:p>
          <a:p>
            <a:pPr marL="342900" indent="-342900">
              <a:buFont typeface="Arial"/>
              <a:buChar char="•"/>
            </a:pPr>
            <a:r>
              <a:rPr lang="en-US" sz="2400" dirty="0" smtClean="0"/>
              <a:t>Simple images</a:t>
            </a:r>
            <a:endParaRPr lang="en-US" sz="2400" dirty="0"/>
          </a:p>
          <a:p>
            <a:pPr marL="342900" indent="-342900">
              <a:buFont typeface="Arial"/>
              <a:buChar char="•"/>
            </a:pPr>
            <a:r>
              <a:rPr lang="en-US" sz="2400" dirty="0"/>
              <a:t>Keep data focused</a:t>
            </a:r>
          </a:p>
          <a:p>
            <a:pPr marL="342900" indent="-342900">
              <a:buFont typeface="Arial"/>
              <a:buChar char="•"/>
            </a:pPr>
            <a:r>
              <a:rPr lang="en-US" sz="2400" dirty="0"/>
              <a:t>Ensure it is easy to </a:t>
            </a:r>
            <a:r>
              <a:rPr lang="en-US" sz="2400" dirty="0" smtClean="0"/>
              <a:t>read</a:t>
            </a:r>
            <a:endParaRPr lang="en-US" sz="2400" dirty="0"/>
          </a:p>
          <a:p>
            <a:pPr marL="342900" indent="-342900">
              <a:buFont typeface="Arial"/>
              <a:buChar char="•"/>
            </a:pPr>
            <a:r>
              <a:rPr lang="en-US" sz="2400" dirty="0"/>
              <a:t>Include a great headline</a:t>
            </a:r>
          </a:p>
          <a:p>
            <a:pPr marL="342900" indent="-342900">
              <a:buFont typeface="Arial"/>
              <a:buChar char="•"/>
            </a:pPr>
            <a:r>
              <a:rPr lang="en-US" sz="2400" dirty="0"/>
              <a:t>Make sure the information flows</a:t>
            </a:r>
          </a:p>
          <a:p>
            <a:pPr marL="342900" indent="-342900">
              <a:buFont typeface="Arial"/>
              <a:buChar char="•"/>
            </a:pPr>
            <a:r>
              <a:rPr lang="en-US" sz="2400" dirty="0"/>
              <a:t>Cite your sources</a:t>
            </a:r>
          </a:p>
        </p:txBody>
      </p:sp>
      <p:pic>
        <p:nvPicPr>
          <p:cNvPr id="5" name="Picture 4"/>
          <p:cNvPicPr>
            <a:picLocks noChangeAspect="1"/>
          </p:cNvPicPr>
          <p:nvPr/>
        </p:nvPicPr>
        <p:blipFill>
          <a:blip r:embed="rId4"/>
          <a:stretch>
            <a:fillRect/>
          </a:stretch>
        </p:blipFill>
        <p:spPr>
          <a:xfrm>
            <a:off x="838200" y="4038600"/>
            <a:ext cx="7225007" cy="2611631"/>
          </a:xfrm>
          <a:prstGeom prst="rect">
            <a:avLst/>
          </a:prstGeom>
        </p:spPr>
      </p:pic>
    </p:spTree>
    <p:extLst>
      <p:ext uri="{BB962C8B-B14F-4D97-AF65-F5344CB8AC3E}">
        <p14:creationId xmlns:p14="http://schemas.microsoft.com/office/powerpoint/2010/main" val="183678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877" y="667485"/>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1295400"/>
            <a:ext cx="8153400" cy="5016757"/>
          </a:xfrm>
          <a:prstGeom prst="rect">
            <a:avLst/>
          </a:prstGeom>
          <a:noFill/>
        </p:spPr>
        <p:txBody>
          <a:bodyPr wrap="square" rtlCol="0">
            <a:spAutoFit/>
          </a:bodyPr>
          <a:lstStyle/>
          <a:p>
            <a:r>
              <a:rPr lang="en-US" sz="3200" i="1" dirty="0" smtClean="0"/>
              <a:t>The purpose of visualization is insight, not pictures.</a:t>
            </a:r>
          </a:p>
          <a:p>
            <a:r>
              <a:rPr lang="en-US" sz="3200" dirty="0"/>
              <a:t> </a:t>
            </a:r>
            <a:r>
              <a:rPr lang="en-US" sz="3200" dirty="0" smtClean="0"/>
              <a:t>- Henry D Hubbard</a:t>
            </a:r>
          </a:p>
          <a:p>
            <a:endParaRPr lang="en-US" sz="3200" dirty="0"/>
          </a:p>
          <a:p>
            <a:r>
              <a:rPr lang="en-US" sz="3200" i="1" dirty="0" smtClean="0"/>
              <a:t>Visualizations act as a campfire around which we gather to tell stories.</a:t>
            </a:r>
          </a:p>
          <a:p>
            <a:pPr marL="457200" indent="-457200">
              <a:buFontTx/>
              <a:buChar char="-"/>
            </a:pPr>
            <a:r>
              <a:rPr lang="en-US" sz="3200" dirty="0" smtClean="0"/>
              <a:t>Al </a:t>
            </a:r>
            <a:r>
              <a:rPr lang="en-US" sz="3200" dirty="0" err="1" smtClean="0"/>
              <a:t>Shalloway</a:t>
            </a:r>
            <a:endParaRPr lang="en-US" sz="3200" dirty="0" smtClean="0"/>
          </a:p>
          <a:p>
            <a:pPr marL="457200" indent="-457200">
              <a:buFontTx/>
              <a:buChar char="-"/>
            </a:pPr>
            <a:endParaRPr lang="en-US" sz="3200" i="1" dirty="0"/>
          </a:p>
          <a:p>
            <a:r>
              <a:rPr lang="en-US" sz="3200" i="1" dirty="0" smtClean="0"/>
              <a:t>Above all else, show the data.</a:t>
            </a:r>
          </a:p>
          <a:p>
            <a:r>
              <a:rPr lang="en-US" sz="3200" dirty="0" smtClean="0"/>
              <a:t>- Edward </a:t>
            </a:r>
            <a:r>
              <a:rPr lang="en-US" sz="3200" dirty="0" err="1" smtClean="0"/>
              <a:t>Tufte</a:t>
            </a:r>
            <a:endParaRPr lang="en-US" sz="3200" dirty="0"/>
          </a:p>
        </p:txBody>
      </p:sp>
      <p:sp>
        <p:nvSpPr>
          <p:cNvPr id="2" name="TextBox 1"/>
          <p:cNvSpPr txBox="1"/>
          <p:nvPr/>
        </p:nvSpPr>
        <p:spPr>
          <a:xfrm>
            <a:off x="4021488" y="390723"/>
            <a:ext cx="782373" cy="369332"/>
          </a:xfrm>
          <a:prstGeom prst="rect">
            <a:avLst/>
          </a:prstGeom>
          <a:noFill/>
        </p:spPr>
        <p:txBody>
          <a:bodyPr wrap="none" rtlCol="0">
            <a:spAutoFit/>
          </a:bodyPr>
          <a:lstStyle/>
          <a:p>
            <a:r>
              <a:rPr lang="en-US" dirty="0" err="1" smtClean="0"/>
              <a:t>Tufte</a:t>
            </a:r>
            <a:r>
              <a:rPr lang="en-US" dirty="0" smtClean="0"/>
              <a:t>?</a:t>
            </a:r>
            <a:endParaRPr lang="en-US" dirty="0"/>
          </a:p>
        </p:txBody>
      </p:sp>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Turning Data into Art</a:t>
            </a:r>
            <a:endParaRPr lang="en-US" sz="4200" b="1" dirty="0">
              <a:solidFill>
                <a:schemeClr val="bg1"/>
              </a:solidFill>
              <a:latin typeface="Century Gothic" charset="0"/>
            </a:endParaRPr>
          </a:p>
        </p:txBody>
      </p:sp>
    </p:spTree>
    <p:extLst>
      <p:ext uri="{BB962C8B-B14F-4D97-AF65-F5344CB8AC3E}">
        <p14:creationId xmlns:p14="http://schemas.microsoft.com/office/powerpoint/2010/main" val="337338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4200" b="1" dirty="0" smtClean="0">
                <a:solidFill>
                  <a:schemeClr val="bg1"/>
                </a:solidFill>
                <a:latin typeface="Century Gothic" charset="0"/>
              </a:rPr>
              <a:t>Build with Tools You Know</a:t>
            </a:r>
            <a:endParaRPr lang="en-US" sz="4200" b="1" dirty="0">
              <a:solidFill>
                <a:schemeClr val="bg1"/>
              </a:solidFill>
              <a:latin typeface="Century Gothic" charset="0"/>
            </a:endParaRPr>
          </a:p>
        </p:txBody>
      </p:sp>
      <p:sp>
        <p:nvSpPr>
          <p:cNvPr id="2" name="TextBox 1"/>
          <p:cNvSpPr txBox="1"/>
          <p:nvPr/>
        </p:nvSpPr>
        <p:spPr>
          <a:xfrm>
            <a:off x="457200" y="1143000"/>
            <a:ext cx="8153400" cy="1077218"/>
          </a:xfrm>
          <a:prstGeom prst="rect">
            <a:avLst/>
          </a:prstGeom>
          <a:noFill/>
        </p:spPr>
        <p:txBody>
          <a:bodyPr wrap="square" rtlCol="0">
            <a:spAutoFit/>
          </a:bodyPr>
          <a:lstStyle/>
          <a:p>
            <a:pPr marL="457200" indent="-457200">
              <a:buFont typeface="Arial"/>
              <a:buChar char="•"/>
            </a:pPr>
            <a:r>
              <a:rPr lang="en-US" sz="3200" dirty="0" smtClean="0"/>
              <a:t>Use Excel to Create Pie Charts, Line Graphs, Scatter Plots and more</a:t>
            </a:r>
            <a:endParaRPr lang="en-US" sz="3200" dirty="0"/>
          </a:p>
        </p:txBody>
      </p:sp>
      <p:pic>
        <p:nvPicPr>
          <p:cNvPr id="3" name="Picture 2"/>
          <p:cNvPicPr>
            <a:picLocks noChangeAspect="1"/>
          </p:cNvPicPr>
          <p:nvPr/>
        </p:nvPicPr>
        <p:blipFill>
          <a:blip r:embed="rId3"/>
          <a:stretch>
            <a:fillRect/>
          </a:stretch>
        </p:blipFill>
        <p:spPr>
          <a:xfrm>
            <a:off x="7830866" y="7667"/>
            <a:ext cx="830533" cy="830533"/>
          </a:xfrm>
          <a:prstGeom prst="rect">
            <a:avLst/>
          </a:prstGeom>
        </p:spPr>
      </p:pic>
      <p:pic>
        <p:nvPicPr>
          <p:cNvPr id="4" name="Picture 3" descr="Screen Shot 2016-04-19 at 2.16.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590800"/>
            <a:ext cx="6477000" cy="1384300"/>
          </a:xfrm>
          <a:prstGeom prst="rect">
            <a:avLst/>
          </a:prstGeom>
        </p:spPr>
      </p:pic>
      <p:sp>
        <p:nvSpPr>
          <p:cNvPr id="7" name="TextBox 6"/>
          <p:cNvSpPr txBox="1"/>
          <p:nvPr/>
        </p:nvSpPr>
        <p:spPr>
          <a:xfrm>
            <a:off x="304800" y="4191000"/>
            <a:ext cx="8153400" cy="2554545"/>
          </a:xfrm>
          <a:prstGeom prst="rect">
            <a:avLst/>
          </a:prstGeom>
          <a:noFill/>
        </p:spPr>
        <p:txBody>
          <a:bodyPr wrap="square" rtlCol="0">
            <a:spAutoFit/>
          </a:bodyPr>
          <a:lstStyle/>
          <a:p>
            <a:pPr marL="457200" indent="-457200">
              <a:buFont typeface="Arial"/>
              <a:buChar char="•"/>
            </a:pPr>
            <a:r>
              <a:rPr lang="en-US" sz="3200" dirty="0" smtClean="0"/>
              <a:t>Helpful tip is to use the Filter to help identify data you want to use.  This can help you identify the counts you need for making charts.</a:t>
            </a:r>
          </a:p>
          <a:p>
            <a:endParaRPr lang="en-US" sz="3200" dirty="0"/>
          </a:p>
        </p:txBody>
      </p:sp>
      <p:pic>
        <p:nvPicPr>
          <p:cNvPr id="5" name="Picture 4" descr="Screen Shot 2016-04-19 at 2.20.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5791200"/>
            <a:ext cx="1091045" cy="800100"/>
          </a:xfrm>
          <a:prstGeom prst="rect">
            <a:avLst/>
          </a:prstGeom>
        </p:spPr>
      </p:pic>
    </p:spTree>
    <p:extLst>
      <p:ext uri="{BB962C8B-B14F-4D97-AF65-F5344CB8AC3E}">
        <p14:creationId xmlns:p14="http://schemas.microsoft.com/office/powerpoint/2010/main" val="2516457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Want to Learn More</a:t>
            </a:r>
            <a:endParaRPr lang="en-US" sz="4200" b="1" dirty="0">
              <a:solidFill>
                <a:schemeClr val="bg1"/>
              </a:solidFill>
              <a:latin typeface="Century Gothic" charset="0"/>
            </a:endParaRPr>
          </a:p>
        </p:txBody>
      </p:sp>
      <p:sp>
        <p:nvSpPr>
          <p:cNvPr id="2" name="TextBox 1"/>
          <p:cNvSpPr txBox="1"/>
          <p:nvPr/>
        </p:nvSpPr>
        <p:spPr>
          <a:xfrm>
            <a:off x="457200" y="1066800"/>
            <a:ext cx="8153400" cy="6186310"/>
          </a:xfrm>
          <a:prstGeom prst="rect">
            <a:avLst/>
          </a:prstGeom>
          <a:noFill/>
        </p:spPr>
        <p:txBody>
          <a:bodyPr wrap="square" rtlCol="0">
            <a:spAutoFit/>
          </a:bodyPr>
          <a:lstStyle/>
          <a:p>
            <a:pPr marL="457200" indent="-457200">
              <a:buFont typeface="Arial"/>
              <a:buChar char="•"/>
            </a:pPr>
            <a:r>
              <a:rPr lang="en-US" sz="3600" dirty="0" smtClean="0"/>
              <a:t>Deep Dive into </a:t>
            </a:r>
            <a:r>
              <a:rPr lang="en-US" sz="3600" dirty="0" err="1" smtClean="0"/>
              <a:t>Ghel</a:t>
            </a:r>
            <a:r>
              <a:rPr lang="en-US" sz="3600" dirty="0"/>
              <a:t> Course: </a:t>
            </a:r>
            <a:r>
              <a:rPr lang="en-US" sz="3600" dirty="0">
                <a:hlinkClick r:id="rId3"/>
              </a:rPr>
              <a:t>https://www.globalhealthlearning.org/course/data-visualization-</a:t>
            </a:r>
            <a:r>
              <a:rPr lang="en-US" sz="3600" dirty="0" smtClean="0">
                <a:hlinkClick r:id="rId3"/>
              </a:rPr>
              <a:t>introduction</a:t>
            </a:r>
            <a:r>
              <a:rPr lang="en-US" sz="3600" dirty="0" smtClean="0"/>
              <a:t> </a:t>
            </a:r>
          </a:p>
          <a:p>
            <a:pPr marL="457200" indent="-457200">
              <a:buFont typeface="Arial"/>
              <a:buChar char="•"/>
            </a:pPr>
            <a:r>
              <a:rPr lang="en-US" sz="3600" dirty="0" smtClean="0"/>
              <a:t>Read Edward </a:t>
            </a:r>
            <a:r>
              <a:rPr lang="en-US" sz="3600" dirty="0" err="1" smtClean="0"/>
              <a:t>Tufte</a:t>
            </a:r>
            <a:r>
              <a:rPr lang="en-US" sz="3600" dirty="0" smtClean="0"/>
              <a:t>, Alberto Cairo</a:t>
            </a:r>
          </a:p>
          <a:p>
            <a:pPr marL="457200" indent="-457200">
              <a:buFont typeface="Arial"/>
              <a:buChar char="•"/>
            </a:pPr>
            <a:r>
              <a:rPr lang="en-US" sz="3600" dirty="0" smtClean="0"/>
              <a:t>Obtain training using ArcGIS, Tableau, </a:t>
            </a:r>
            <a:r>
              <a:rPr lang="en-US" sz="3600" dirty="0" err="1" smtClean="0"/>
              <a:t>Easel.ly</a:t>
            </a:r>
            <a:r>
              <a:rPr lang="en-US" sz="3600" dirty="0" smtClean="0"/>
              <a:t>, </a:t>
            </a:r>
            <a:r>
              <a:rPr lang="en-US" sz="3600" dirty="0" err="1" smtClean="0"/>
              <a:t>Picktochart</a:t>
            </a:r>
            <a:r>
              <a:rPr lang="en-US" sz="3600" dirty="0" smtClean="0"/>
              <a:t> or </a:t>
            </a:r>
            <a:r>
              <a:rPr lang="en-US" sz="3600" dirty="0" err="1" smtClean="0"/>
              <a:t>Infogra.am</a:t>
            </a:r>
            <a:endParaRPr lang="en-US" sz="3600" dirty="0" smtClean="0"/>
          </a:p>
          <a:p>
            <a:pPr marL="457200" indent="-457200">
              <a:buFont typeface="Arial"/>
              <a:buChar char="•"/>
            </a:pPr>
            <a:r>
              <a:rPr lang="en-US" sz="3600" dirty="0" smtClean="0"/>
              <a:t>Another great source: </a:t>
            </a:r>
            <a:r>
              <a:rPr lang="en-US" sz="3600" dirty="0" smtClean="0">
                <a:hlinkClick r:id="rId4"/>
              </a:rPr>
              <a:t>www.datavizhub.co</a:t>
            </a:r>
            <a:r>
              <a:rPr lang="en-US" sz="3600" dirty="0" smtClean="0"/>
              <a:t> </a:t>
            </a:r>
          </a:p>
          <a:p>
            <a:pPr marL="457200" indent="-457200">
              <a:buFont typeface="Arial"/>
              <a:buChar char="•"/>
            </a:pPr>
            <a:r>
              <a:rPr lang="en-US" sz="3600" dirty="0" smtClean="0"/>
              <a:t>Checkout blogger Cole </a:t>
            </a:r>
            <a:r>
              <a:rPr lang="en-US" sz="3600" dirty="0" err="1" smtClean="0"/>
              <a:t>Knaflic</a:t>
            </a:r>
            <a:r>
              <a:rPr lang="en-US" sz="3600" dirty="0" smtClean="0"/>
              <a:t> at </a:t>
            </a:r>
            <a:r>
              <a:rPr lang="en-US" sz="3600" dirty="0" smtClean="0">
                <a:hlinkClick r:id="rId5"/>
              </a:rPr>
              <a:t>www.storytellingwithdata.com</a:t>
            </a:r>
            <a:r>
              <a:rPr lang="en-US" sz="3600" dirty="0" smtClean="0"/>
              <a:t>     </a:t>
            </a:r>
          </a:p>
          <a:p>
            <a:pPr marL="457200" indent="-457200">
              <a:buFont typeface="Arial"/>
              <a:buChar char="•"/>
            </a:pPr>
            <a:endParaRPr lang="en-US" sz="3600" dirty="0" smtClean="0"/>
          </a:p>
        </p:txBody>
      </p:sp>
    </p:spTree>
    <p:extLst>
      <p:ext uri="{BB962C8B-B14F-4D97-AF65-F5344CB8AC3E}">
        <p14:creationId xmlns:p14="http://schemas.microsoft.com/office/powerpoint/2010/main" val="1923311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877" y="667485"/>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26333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4200" b="1" dirty="0">
              <a:solidFill>
                <a:schemeClr val="bg1"/>
              </a:solidFill>
              <a:latin typeface="Century Gothic" charset="0"/>
            </a:endParaRPr>
          </a:p>
        </p:txBody>
      </p:sp>
      <p:sp>
        <p:nvSpPr>
          <p:cNvPr id="5" name="Rectangle 4"/>
          <p:cNvSpPr/>
          <p:nvPr/>
        </p:nvSpPr>
        <p:spPr>
          <a:xfrm>
            <a:off x="228600" y="1143000"/>
            <a:ext cx="8610600" cy="1754327"/>
          </a:xfrm>
          <a:prstGeom prst="rect">
            <a:avLst/>
          </a:prstGeom>
        </p:spPr>
        <p:txBody>
          <a:bodyPr wrap="square">
            <a:spAutoFit/>
          </a:bodyPr>
          <a:lstStyle/>
          <a:p>
            <a:pPr algn="ctr"/>
            <a:endParaRPr lang="en-US" sz="5400" dirty="0"/>
          </a:p>
          <a:p>
            <a:pPr algn="ctr"/>
            <a:r>
              <a:rPr lang="en-US" sz="5400" dirty="0"/>
              <a:t>Thank you!</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42047" y="3352800"/>
            <a:ext cx="1226820" cy="429260"/>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28600" y="4191000"/>
            <a:ext cx="8763000" cy="923330"/>
          </a:xfrm>
          <a:prstGeom prst="rect">
            <a:avLst/>
          </a:prstGeom>
          <a:noFill/>
        </p:spPr>
        <p:txBody>
          <a:bodyPr wrap="square" rtlCol="0">
            <a:spAutoFit/>
          </a:bodyPr>
          <a:lstStyle/>
          <a:p>
            <a:r>
              <a:rPr lang="en-US" dirty="0"/>
              <a:t>© </a:t>
            </a:r>
            <a:r>
              <a:rPr lang="en-US" dirty="0" err="1"/>
              <a:t>IntraHealth</a:t>
            </a:r>
            <a:r>
              <a:rPr lang="en-US" dirty="0"/>
              <a:t> International. This document is made available under a Creative Commons Attribution-</a:t>
            </a:r>
            <a:r>
              <a:rPr lang="en-US" dirty="0" err="1"/>
              <a:t>ShareAlike</a:t>
            </a:r>
            <a:r>
              <a:rPr lang="en-US" dirty="0"/>
              <a:t> 4.0 International: https://creativecommons.org/licenses/by-sa/4.0/</a:t>
            </a:r>
          </a:p>
          <a:p>
            <a:endParaRPr lang="en-US" dirty="0"/>
          </a:p>
        </p:txBody>
      </p:sp>
      <p:sp>
        <p:nvSpPr>
          <p:cNvPr id="3" name="TextBox 2"/>
          <p:cNvSpPr txBox="1"/>
          <p:nvPr/>
        </p:nvSpPr>
        <p:spPr>
          <a:xfrm>
            <a:off x="228600" y="5114330"/>
            <a:ext cx="8610600" cy="1477328"/>
          </a:xfrm>
          <a:prstGeom prst="rect">
            <a:avLst/>
          </a:prstGeom>
          <a:noFill/>
        </p:spPr>
        <p:txBody>
          <a:bodyPr wrap="square" rtlCol="0">
            <a:spAutoFit/>
          </a:bodyPr>
          <a:lstStyle/>
          <a:p>
            <a:r>
              <a:rPr lang="en-US" dirty="0"/>
              <a:t>This information is made possible by the generous support of the American people through the United States Agency for International Development (USAID). The contents are the responsibility of IntraHealth International and do not necessarily reflect the views of USAID or the United States Government.</a:t>
            </a:r>
          </a:p>
          <a:p>
            <a:endParaRPr lang="en-US" dirty="0"/>
          </a:p>
        </p:txBody>
      </p:sp>
    </p:spTree>
    <p:extLst>
      <p:ext uri="{BB962C8B-B14F-4D97-AF65-F5344CB8AC3E}">
        <p14:creationId xmlns:p14="http://schemas.microsoft.com/office/powerpoint/2010/main" val="415135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877" y="667485"/>
            <a:ext cx="184666" cy="369332"/>
          </a:xfrm>
          <a:prstGeom prst="rect">
            <a:avLst/>
          </a:prstGeom>
          <a:noFill/>
        </p:spPr>
        <p:txBody>
          <a:bodyPr wrap="none" rtlCol="0">
            <a:spAutoFit/>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94096998"/>
              </p:ext>
            </p:extLst>
          </p:nvPr>
        </p:nvGraphicFramePr>
        <p:xfrm>
          <a:off x="1295400" y="1371600"/>
          <a:ext cx="6553199" cy="4724416"/>
        </p:xfrm>
        <a:graphic>
          <a:graphicData uri="http://schemas.openxmlformats.org/drawingml/2006/table">
            <a:tbl>
              <a:tblPr/>
              <a:tblGrid>
                <a:gridCol w="965863"/>
                <a:gridCol w="868054"/>
                <a:gridCol w="953638"/>
                <a:gridCol w="855828"/>
                <a:gridCol w="978089"/>
                <a:gridCol w="978089"/>
                <a:gridCol w="953638"/>
              </a:tblGrid>
              <a:tr h="281586">
                <a:tc>
                  <a:txBody>
                    <a:bodyPr/>
                    <a:lstStyle/>
                    <a:p>
                      <a:pPr algn="ctr" fontAlgn="ctr"/>
                      <a:r>
                        <a:rPr lang="en-US" sz="700" b="1" i="0" u="none" strike="noStrike">
                          <a:solidFill>
                            <a:srgbClr val="000000"/>
                          </a:solidFill>
                          <a:effectLst/>
                          <a:latin typeface="Calibri"/>
                        </a:rPr>
                        <a:t>WHO report date</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Total Cases, Guinea</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Total Deaths, Guinea</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Total Cases, Liberia</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Total Deaths, Liberia</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Total Cases, Sierra Leone</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Total Deaths, Sierra Leone</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7/24/14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415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454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219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7/28/14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427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319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525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7/31/14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460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339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329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533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233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8/3/14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472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346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391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227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574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252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8/4/14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485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358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486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255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646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273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8/8/14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495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367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554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294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717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298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8/12/14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506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373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599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323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730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315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8/13/14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377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670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355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783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334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8/15/14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519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380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786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348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348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8/19/14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543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394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834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466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848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365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8/21/14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579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396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972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576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907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374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8/22/14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607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406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1082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392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8/28/14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648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430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1378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694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1026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422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9/6/14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812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517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1871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1089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1261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491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9/8/14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862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555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2046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1361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509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9/12/14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861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557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2081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1137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1424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9/16/14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936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595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2407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1296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1620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562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9/18/14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942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601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2710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1459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1673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562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9/22/14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1008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632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3022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1578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1813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593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9/24/14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1022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635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3280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1677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1940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597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9/26/14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1074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648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3458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1830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2021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605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10/1/14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1157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3696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1998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2304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622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10/3/14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1199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739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3834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2069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2437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623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10/8/14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1298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768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3924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2210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2789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879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10/10/14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1350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778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4076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2316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2950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930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10/15/14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1472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843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4249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2458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3252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1183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10/17/14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1519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862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4262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2484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3410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1200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10/22/14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1540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904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4665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2705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3706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1359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10/25/14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1553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926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4665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2705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3896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1281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10/29/14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1906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997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6535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2413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5235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1500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10/31/14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1667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1018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6535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2413</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5338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1510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11/5/14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1731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1041</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6525</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2697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4759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1070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11/7/14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1760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1054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6619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2766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4862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1130</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11/12/14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1878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1142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6822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2836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5368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1169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8">
                <a:tc>
                  <a:txBody>
                    <a:bodyPr/>
                    <a:lstStyle/>
                    <a:p>
                      <a:pPr algn="ctr" fontAlgn="b"/>
                      <a:r>
                        <a:rPr lang="en-US" sz="700" b="0" i="0" u="none" strike="noStrike">
                          <a:solidFill>
                            <a:srgbClr val="000000"/>
                          </a:solidFill>
                          <a:effectLst/>
                          <a:latin typeface="Calibri"/>
                        </a:rPr>
                        <a:t>11/14/14</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1919</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1166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6878</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2812</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a:rPr>
                        <a:t>5586</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1187</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Data from 2014 Ebola Outbreak</a:t>
            </a:r>
            <a:endParaRPr lang="en-US" sz="4200" b="1" dirty="0">
              <a:solidFill>
                <a:schemeClr val="bg1"/>
              </a:solidFill>
              <a:latin typeface="Century Gothic" charset="0"/>
            </a:endParaRPr>
          </a:p>
        </p:txBody>
      </p:sp>
    </p:spTree>
    <p:extLst>
      <p:ext uri="{BB962C8B-B14F-4D97-AF65-F5344CB8AC3E}">
        <p14:creationId xmlns:p14="http://schemas.microsoft.com/office/powerpoint/2010/main" val="342922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3 at 2.2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95400"/>
            <a:ext cx="6807200" cy="5105400"/>
          </a:xfrm>
          <a:prstGeom prst="rect">
            <a:avLst/>
          </a:prstGeom>
        </p:spPr>
      </p:pic>
      <p:sp>
        <p:nvSpPr>
          <p:cNvPr id="4" name="Rectangle 3"/>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Line Graph</a:t>
            </a:r>
            <a:endParaRPr lang="en-US" sz="4200" b="1" dirty="0">
              <a:solidFill>
                <a:schemeClr val="bg1"/>
              </a:solidFill>
              <a:latin typeface="Century Gothic" charset="0"/>
            </a:endParaRPr>
          </a:p>
        </p:txBody>
      </p:sp>
      <p:sp>
        <p:nvSpPr>
          <p:cNvPr id="3" name="Rectangle 2"/>
          <p:cNvSpPr/>
          <p:nvPr/>
        </p:nvSpPr>
        <p:spPr>
          <a:xfrm>
            <a:off x="7391400" y="6555601"/>
            <a:ext cx="1544012" cy="276999"/>
          </a:xfrm>
          <a:prstGeom prst="rect">
            <a:avLst/>
          </a:prstGeom>
        </p:spPr>
        <p:txBody>
          <a:bodyPr wrap="none">
            <a:spAutoFit/>
          </a:bodyPr>
          <a:lstStyle/>
          <a:p>
            <a:r>
              <a:rPr lang="en-US" sz="1200" dirty="0" smtClean="0"/>
              <a:t>Image: </a:t>
            </a:r>
            <a:r>
              <a:rPr lang="en-US" sz="1200" dirty="0" err="1" smtClean="0"/>
              <a:t>www.CDC.gov</a:t>
            </a:r>
            <a:endParaRPr lang="en-US" sz="1200" dirty="0"/>
          </a:p>
        </p:txBody>
      </p:sp>
    </p:spTree>
    <p:extLst>
      <p:ext uri="{BB962C8B-B14F-4D97-AF65-F5344CB8AC3E}">
        <p14:creationId xmlns:p14="http://schemas.microsoft.com/office/powerpoint/2010/main" val="15753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pic>
        <p:nvPicPr>
          <p:cNvPr id="10" name="Content Placeholder 9"/>
          <p:cNvPicPr>
            <a:picLocks noGrp="1" noChangeAspect="1"/>
          </p:cNvPicPr>
          <p:nvPr>
            <p:ph sz="half" idx="1"/>
          </p:nvPr>
        </p:nvPicPr>
        <p:blipFill>
          <a:blip r:embed="rId3"/>
          <a:srcRect l="5384" r="5384"/>
          <a:stretch>
            <a:fillRect/>
          </a:stretch>
        </p:blipFill>
        <p:spPr>
          <a:xfrm>
            <a:off x="2133600" y="1295400"/>
            <a:ext cx="4572000" cy="5123732"/>
          </a:xfrm>
        </p:spPr>
      </p:pic>
      <p:sp>
        <p:nvSpPr>
          <p:cNvPr id="4" name="Rectangle 3"/>
          <p:cNvSpPr/>
          <p:nvPr/>
        </p:nvSpPr>
        <p:spPr>
          <a:xfrm>
            <a:off x="7391400" y="6555601"/>
            <a:ext cx="1544012" cy="276999"/>
          </a:xfrm>
          <a:prstGeom prst="rect">
            <a:avLst/>
          </a:prstGeom>
        </p:spPr>
        <p:txBody>
          <a:bodyPr wrap="none">
            <a:spAutoFit/>
          </a:bodyPr>
          <a:lstStyle/>
          <a:p>
            <a:r>
              <a:rPr lang="en-US" sz="1200" dirty="0" smtClean="0"/>
              <a:t>Image: </a:t>
            </a:r>
            <a:r>
              <a:rPr lang="en-US" sz="1200" dirty="0" err="1" smtClean="0"/>
              <a:t>www.CDC.gov</a:t>
            </a:r>
            <a:endParaRPr lang="en-US" sz="1200" dirty="0"/>
          </a:p>
        </p:txBody>
      </p:sp>
    </p:spTree>
    <p:extLst>
      <p:ext uri="{BB962C8B-B14F-4D97-AF65-F5344CB8AC3E}">
        <p14:creationId xmlns:p14="http://schemas.microsoft.com/office/powerpoint/2010/main" val="1977208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6-04-13 at 2.24.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172200" cy="6858000"/>
          </a:xfrm>
          <a:prstGeom prst="rect">
            <a:avLst/>
          </a:prstGeom>
        </p:spPr>
      </p:pic>
      <p:sp>
        <p:nvSpPr>
          <p:cNvPr id="11" name="Rectangle 10"/>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smtClean="0">
                <a:solidFill>
                  <a:schemeClr val="bg1"/>
                </a:solidFill>
                <a:latin typeface="Century Gothic" charset="0"/>
              </a:rPr>
              <a:t>Infographic</a:t>
            </a:r>
            <a:endParaRPr lang="en-US" sz="4200" b="1" dirty="0">
              <a:solidFill>
                <a:schemeClr val="bg1"/>
              </a:solidFill>
              <a:latin typeface="Century Gothic" charset="0"/>
            </a:endParaRPr>
          </a:p>
        </p:txBody>
      </p:sp>
    </p:spTree>
    <p:extLst>
      <p:ext uri="{BB962C8B-B14F-4D97-AF65-F5344CB8AC3E}">
        <p14:creationId xmlns:p14="http://schemas.microsoft.com/office/powerpoint/2010/main" val="3198463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Data Visualization</a:t>
            </a:r>
            <a:endParaRPr lang="en-US" sz="4200" b="1" dirty="0">
              <a:solidFill>
                <a:schemeClr val="bg1"/>
              </a:solidFill>
              <a:latin typeface="Century Gothic" charset="0"/>
            </a:endParaRPr>
          </a:p>
        </p:txBody>
      </p:sp>
      <p:sp>
        <p:nvSpPr>
          <p:cNvPr id="2" name="TextBox 1"/>
          <p:cNvSpPr txBox="1"/>
          <p:nvPr/>
        </p:nvSpPr>
        <p:spPr>
          <a:xfrm>
            <a:off x="457200" y="1295400"/>
            <a:ext cx="8153400" cy="6186308"/>
          </a:xfrm>
          <a:prstGeom prst="rect">
            <a:avLst/>
          </a:prstGeom>
          <a:noFill/>
        </p:spPr>
        <p:txBody>
          <a:bodyPr wrap="square" rtlCol="0">
            <a:spAutoFit/>
          </a:bodyPr>
          <a:lstStyle/>
          <a:p>
            <a:pPr marL="457200" indent="-457200">
              <a:buFont typeface="Arial"/>
              <a:buChar char="•"/>
            </a:pPr>
            <a:r>
              <a:rPr lang="en-US" sz="4400" dirty="0" smtClean="0"/>
              <a:t>Data Visualization helps to </a:t>
            </a:r>
            <a:r>
              <a:rPr lang="en-US" sz="4400" b="1" dirty="0" smtClean="0"/>
              <a:t>visually represent </a:t>
            </a:r>
            <a:r>
              <a:rPr lang="en-US" sz="4400" dirty="0" smtClean="0"/>
              <a:t>data</a:t>
            </a:r>
          </a:p>
          <a:p>
            <a:pPr marL="457200" indent="-457200">
              <a:buFont typeface="Arial"/>
              <a:buChar char="•"/>
            </a:pPr>
            <a:r>
              <a:rPr lang="en-US" sz="4400" dirty="0" smtClean="0"/>
              <a:t>Helps </a:t>
            </a:r>
            <a:r>
              <a:rPr lang="en-US" sz="4400" b="1" dirty="0" smtClean="0"/>
              <a:t>tell the story</a:t>
            </a:r>
          </a:p>
          <a:p>
            <a:pPr marL="457200" indent="-457200">
              <a:buFont typeface="Arial"/>
              <a:buChar char="•"/>
            </a:pPr>
            <a:r>
              <a:rPr lang="en-US" sz="4400" dirty="0" smtClean="0"/>
              <a:t>Great </a:t>
            </a:r>
            <a:r>
              <a:rPr lang="en-US" sz="4400" b="1" dirty="0" smtClean="0"/>
              <a:t>tool</a:t>
            </a:r>
            <a:r>
              <a:rPr lang="en-US" sz="4400" dirty="0" smtClean="0"/>
              <a:t> for advocacy and decision making</a:t>
            </a:r>
          </a:p>
          <a:p>
            <a:pPr marL="457200" indent="-457200">
              <a:buFont typeface="Arial"/>
              <a:buChar char="•"/>
            </a:pPr>
            <a:r>
              <a:rPr lang="en-US" sz="4400" dirty="0" smtClean="0"/>
              <a:t>Aids </a:t>
            </a:r>
            <a:r>
              <a:rPr lang="en-US" sz="4400" b="1" dirty="0" smtClean="0"/>
              <a:t>visual perception </a:t>
            </a:r>
            <a:r>
              <a:rPr lang="en-US" sz="4400" dirty="0" smtClean="0"/>
              <a:t>and </a:t>
            </a:r>
            <a:r>
              <a:rPr lang="en-US" sz="4400" b="1" dirty="0" smtClean="0"/>
              <a:t>cognitive thinking</a:t>
            </a:r>
          </a:p>
          <a:p>
            <a:pPr marL="457200" indent="-457200">
              <a:buFont typeface="Arial"/>
              <a:buChar char="•"/>
            </a:pPr>
            <a:endParaRPr lang="en-US" sz="4400" dirty="0" smtClean="0"/>
          </a:p>
          <a:p>
            <a:endParaRPr lang="en-US" sz="4400" dirty="0"/>
          </a:p>
        </p:txBody>
      </p:sp>
    </p:spTree>
    <p:extLst>
      <p:ext uri="{BB962C8B-B14F-4D97-AF65-F5344CB8AC3E}">
        <p14:creationId xmlns:p14="http://schemas.microsoft.com/office/powerpoint/2010/main" val="5232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More Examples</a:t>
            </a:r>
            <a:endParaRPr lang="en-US" sz="4200" b="1" dirty="0">
              <a:solidFill>
                <a:schemeClr val="bg1"/>
              </a:solidFill>
              <a:latin typeface="Century Gothic" charset="0"/>
            </a:endParaRPr>
          </a:p>
        </p:txBody>
      </p:sp>
      <p:pic>
        <p:nvPicPr>
          <p:cNvPr id="5" name="Picture 4"/>
          <p:cNvPicPr>
            <a:picLocks noChangeAspect="1"/>
          </p:cNvPicPr>
          <p:nvPr/>
        </p:nvPicPr>
        <p:blipFill>
          <a:blip r:embed="rId3"/>
          <a:stretch>
            <a:fillRect/>
          </a:stretch>
        </p:blipFill>
        <p:spPr>
          <a:xfrm>
            <a:off x="304800" y="990600"/>
            <a:ext cx="8458200" cy="5649784"/>
          </a:xfrm>
          <a:prstGeom prst="rect">
            <a:avLst/>
          </a:prstGeom>
        </p:spPr>
      </p:pic>
    </p:spTree>
    <p:extLst>
      <p:ext uri="{BB962C8B-B14F-4D97-AF65-F5344CB8AC3E}">
        <p14:creationId xmlns:p14="http://schemas.microsoft.com/office/powerpoint/2010/main" val="238953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smtClean="0">
                <a:solidFill>
                  <a:schemeClr val="bg1"/>
                </a:solidFill>
                <a:latin typeface="Century Gothic" charset="0"/>
              </a:rPr>
              <a:t>Traditional Designs</a:t>
            </a:r>
            <a:endParaRPr lang="en-US" sz="4200" b="1" dirty="0">
              <a:solidFill>
                <a:schemeClr val="bg1"/>
              </a:solidFill>
              <a:latin typeface="Century Gothic" charset="0"/>
            </a:endParaRPr>
          </a:p>
        </p:txBody>
      </p:sp>
      <p:pic>
        <p:nvPicPr>
          <p:cNvPr id="4" name="Picture 3" descr="Screen Shot 2016-04-14 at 2.2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95400"/>
            <a:ext cx="6388100" cy="5207000"/>
          </a:xfrm>
          <a:prstGeom prst="rect">
            <a:avLst/>
          </a:prstGeom>
        </p:spPr>
      </p:pic>
      <p:sp>
        <p:nvSpPr>
          <p:cNvPr id="5" name="Rectangle 4"/>
          <p:cNvSpPr/>
          <p:nvPr/>
        </p:nvSpPr>
        <p:spPr>
          <a:xfrm>
            <a:off x="6858000" y="6477000"/>
            <a:ext cx="1981200" cy="276999"/>
          </a:xfrm>
          <a:prstGeom prst="rect">
            <a:avLst/>
          </a:prstGeom>
        </p:spPr>
        <p:txBody>
          <a:bodyPr wrap="square">
            <a:spAutoFit/>
          </a:bodyPr>
          <a:lstStyle/>
          <a:p>
            <a:pPr algn="r"/>
            <a:r>
              <a:rPr lang="en-US" sz="1200" dirty="0" smtClean="0"/>
              <a:t>Image: </a:t>
            </a:r>
            <a:r>
              <a:rPr lang="en-US" sz="1200" dirty="0" err="1" smtClean="0"/>
              <a:t>GHeL</a:t>
            </a:r>
            <a:endParaRPr lang="en-US" sz="1200" dirty="0"/>
          </a:p>
        </p:txBody>
      </p:sp>
    </p:spTree>
    <p:extLst>
      <p:ext uri="{BB962C8B-B14F-4D97-AF65-F5344CB8AC3E}">
        <p14:creationId xmlns:p14="http://schemas.microsoft.com/office/powerpoint/2010/main" val="458120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al mHealth Forum_mHero_Draf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5219</TotalTime>
  <Words>3637</Words>
  <Application>Microsoft Office PowerPoint</Application>
  <PresentationFormat>On-screen Show (4:3)</PresentationFormat>
  <Paragraphs>499</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Global mHealth Forum_mHero_Draft 1</vt:lpstr>
      <vt:lpstr>PowerPoint Presentation</vt:lpstr>
      <vt:lpstr>PowerPoint Presentation</vt:lpstr>
      <vt:lpstr>PowerPoint Presentation</vt:lpstr>
      <vt:lpstr>PowerPoint Presentation</vt:lpstr>
      <vt:lpstr>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mHero: Integrating Health Worker Communication  into HIS</dc:title>
  <dc:creator>Emily Nicholson</dc:creator>
  <cp:lastModifiedBy>John Liebhardt</cp:lastModifiedBy>
  <cp:revision>177</cp:revision>
  <dcterms:created xsi:type="dcterms:W3CDTF">2015-11-12T23:31:27Z</dcterms:created>
  <dcterms:modified xsi:type="dcterms:W3CDTF">2016-08-30T19:26:47Z</dcterms:modified>
</cp:coreProperties>
</file>