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75" r:id="rId5"/>
    <p:sldId id="310" r:id="rId6"/>
    <p:sldId id="385" r:id="rId7"/>
    <p:sldId id="372" r:id="rId8"/>
    <p:sldId id="389" r:id="rId9"/>
    <p:sldId id="309" r:id="rId10"/>
    <p:sldId id="325" r:id="rId11"/>
    <p:sldId id="323" r:id="rId12"/>
    <p:sldId id="314" r:id="rId13"/>
    <p:sldId id="336" r:id="rId14"/>
    <p:sldId id="381" r:id="rId15"/>
    <p:sldId id="386" r:id="rId16"/>
    <p:sldId id="367" r:id="rId17"/>
    <p:sldId id="341" r:id="rId18"/>
    <p:sldId id="375" r:id="rId19"/>
    <p:sldId id="382" r:id="rId20"/>
    <p:sldId id="368" r:id="rId21"/>
    <p:sldId id="345" r:id="rId22"/>
    <p:sldId id="362" r:id="rId23"/>
    <p:sldId id="363" r:id="rId24"/>
    <p:sldId id="364" r:id="rId25"/>
    <p:sldId id="369" r:id="rId26"/>
    <p:sldId id="365" r:id="rId27"/>
    <p:sldId id="370" r:id="rId28"/>
    <p:sldId id="354" r:id="rId29"/>
    <p:sldId id="371" r:id="rId30"/>
    <p:sldId id="390" r:id="rId31"/>
    <p:sldId id="361" r:id="rId32"/>
    <p:sldId id="392" r:id="rId33"/>
    <p:sldId id="393" r:id="rId34"/>
    <p:sldId id="391" r:id="rId35"/>
    <p:sldId id="333" r:id="rId36"/>
    <p:sldId id="377" r:id="rId37"/>
    <p:sldId id="376" r:id="rId38"/>
    <p:sldId id="387" r:id="rId39"/>
    <p:sldId id="388" r:id="rId40"/>
    <p:sldId id="38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Pucke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06F1A"/>
    <a:srgbClr val="8A8D35"/>
    <a:srgbClr val="A6A6A6"/>
    <a:srgbClr val="4F81BD"/>
    <a:srgbClr val="545759"/>
    <a:srgbClr val="3E3521"/>
    <a:srgbClr val="7CAD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58" autoAdjust="0"/>
  </p:normalViewPr>
  <p:slideViewPr>
    <p:cSldViewPr snapToGrid="0" snapToObjects="1">
      <p:cViewPr>
        <p:scale>
          <a:sx n="60" d="100"/>
          <a:sy n="60" d="100"/>
        </p:scale>
        <p:origin x="-18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_rels/data6.xml.rels><?xml version="1.0" encoding="UTF-8" standalone="yes"?>
<Relationships xmlns="http://schemas.openxmlformats.org/package/2006/relationships"><Relationship Id="rId1" Type="http://schemas.openxmlformats.org/officeDocument/2006/relationships/image" Target="../media/image35.png"/></Relationships>
</file>

<file path=ppt/diagrams/_rels/data7.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 Select health 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dgm:t>
        <a:bodyPr/>
        <a:lstStyle/>
        <a:p>
          <a:r>
            <a:rPr lang="en-US" dirty="0" smtClean="0">
              <a:latin typeface="Century Gothic" panose="020B0502020202020204" pitchFamily="34" charset="0"/>
              <a:cs typeface="+mn-cs"/>
            </a:rPr>
            <a:t>6.Export mHero data for analysis</a:t>
          </a:r>
          <a:endParaRPr lang="en-US" dirty="0"/>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A61DE081-0A7A-46F5-AB42-8339DA3AD175}" type="parTrans" cxnId="{926A2B17-703E-4101-923E-74FEEF8F7F1F}">
      <dgm:prSet/>
      <dgm:spPr/>
      <dgm:t>
        <a:bodyPr/>
        <a:lstStyle/>
        <a:p>
          <a:endParaRPr lang="en-US"/>
        </a:p>
      </dgm:t>
    </dgm:pt>
    <dgm:pt modelId="{0EDD9F29-F37B-4B9A-8490-A3C9BFABEAB0}" type="sib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C3C53FE7-3274-461D-98D7-FC39F368054D}" type="presOf" srcId="{8E65D020-2E45-4FE4-B62B-F6E51AE57AF2}" destId="{BC60928F-E9E8-4962-9D98-97C2BAD8B05A}" srcOrd="0" destOrd="0" presId="urn:microsoft.com/office/officeart/2005/8/layout/cycle1"/>
    <dgm:cxn modelId="{08048C27-A32C-4EFB-8908-DB9715D1D916}" type="presOf" srcId="{BF16EA4E-595A-4ECB-BC60-6A85FFFF9112}" destId="{5339F5AC-B394-4F06-B733-A07F855646DF}" srcOrd="0" destOrd="0" presId="urn:microsoft.com/office/officeart/2005/8/layout/cycle1"/>
    <dgm:cxn modelId="{8A6A4096-2FF9-4D15-B45D-169E7031A3D9}" type="presOf" srcId="{B2DCCCD3-0D0C-484A-864A-B857821E08C2}" destId="{45F13DA5-FF9D-49E9-A9CE-2CD09FE9A749}" srcOrd="0" destOrd="0" presId="urn:microsoft.com/office/officeart/2005/8/layout/cycle1"/>
    <dgm:cxn modelId="{0FD5742A-BEB1-4AED-BE55-315535E800D5}" type="presOf" srcId="{3CD7C983-B1C4-4DF0-A320-F0B16411EC1E}" destId="{3F387052-702B-4D71-96FF-60D531A920AC}"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25193CF9-7EC1-4233-BC33-FCEE599EF7C6}" srcId="{084FB96F-6101-4531-8E60-6088BA91B22B}" destId="{478A77DC-B419-468D-85BD-204BF6120A52}" srcOrd="6" destOrd="0" parTransId="{29228792-5354-4016-BDC8-49DBE7C13EFA}" sibTransId="{4DC18DE3-A522-414C-8AFB-BF0205C48BE9}"/>
    <dgm:cxn modelId="{2AD5F2A0-DA87-4BA5-9394-7547FFFD982C}" type="presOf" srcId="{AAE0BA86-1021-4E32-8D32-3A74426BC5FD}" destId="{04CE4185-BC43-490A-9A10-73897D5EC140}" srcOrd="0" destOrd="0" presId="urn:microsoft.com/office/officeart/2005/8/layout/cycle1"/>
    <dgm:cxn modelId="{90065DD0-EAF3-4FE6-8530-5E766EE7242B}" type="presOf" srcId="{EDCC64BB-ABC5-4899-A86A-BACB0E940CDA}" destId="{8C1D1ACA-2BE8-4AEC-B5FF-263B5EAB5373}" srcOrd="0" destOrd="0" presId="urn:microsoft.com/office/officeart/2005/8/layout/cycle1"/>
    <dgm:cxn modelId="{436AD3E9-A45D-4735-AF2C-32B095F43DD2}" srcId="{084FB96F-6101-4531-8E60-6088BA91B22B}" destId="{AAE0BA86-1021-4E32-8D32-3A74426BC5FD}" srcOrd="3" destOrd="0" parTransId="{EA95AF1F-7B8A-4A74-91FA-728B0125E3BF}" sibTransId="{E7F2DF73-772E-4C45-A178-371D85697B27}"/>
    <dgm:cxn modelId="{BFDD8C56-DA9E-4851-AB2F-7B0747E33C42}" type="presOf" srcId="{7ECFACD8-3D74-4104-880E-D2D9ADBC13ED}" destId="{7A992090-C7B8-445D-94F2-35A822B05EE7}" srcOrd="0" destOrd="0" presId="urn:microsoft.com/office/officeart/2005/8/layout/cycle1"/>
    <dgm:cxn modelId="{C00DB1C6-59DB-4B59-86D5-8B911B99D9EE}" type="presOf" srcId="{50BE0D93-93E9-4AD9-BCFA-B2A0FD8F3170}" destId="{74151034-F122-4966-99F8-8B53ECF655C2}" srcOrd="0" destOrd="0" presId="urn:microsoft.com/office/officeart/2005/8/layout/cycle1"/>
    <dgm:cxn modelId="{7F829EAF-9FD2-4956-A94A-B71D8E718CD0}" srcId="{084FB96F-6101-4531-8E60-6088BA91B22B}" destId="{BF16EA4E-595A-4ECB-BC60-6A85FFFF9112}" srcOrd="0" destOrd="0" parTransId="{51DAD013-5AB2-434F-A850-F0FA541DCAB1}" sibTransId="{7ECFACD8-3D74-4104-880E-D2D9ADBC13ED}"/>
    <dgm:cxn modelId="{97579BF9-9D9F-4D68-87EE-A02B880CDB88}" srcId="{084FB96F-6101-4531-8E60-6088BA91B22B}" destId="{50BE0D93-93E9-4AD9-BCFA-B2A0FD8F3170}" srcOrd="4" destOrd="0" parTransId="{E8CCEAF1-F61D-4C4E-AFEA-9586B176CC01}" sibTransId="{04C16FE7-CC20-47C7-9400-C99064AAD3CB}"/>
    <dgm:cxn modelId="{ED284FE9-0701-424D-B43D-710DCBFC2390}" type="presOf" srcId="{36596F83-AA38-4167-B066-74496DD709AA}" destId="{7A070A30-FA59-4B77-B2FD-86220A2EAF1C}" srcOrd="0" destOrd="0" presId="urn:microsoft.com/office/officeart/2005/8/layout/cycle1"/>
    <dgm:cxn modelId="{FE37A414-441F-402F-8D1E-340D7578DD8F}" type="presOf" srcId="{478A77DC-B419-468D-85BD-204BF6120A52}" destId="{A8F54E1E-93EF-4264-B39E-F15CBACEF210}" srcOrd="0" destOrd="0" presId="urn:microsoft.com/office/officeart/2005/8/layout/cycle1"/>
    <dgm:cxn modelId="{9E1DB101-7322-4B39-A238-2A2435C556C2}" type="presOf" srcId="{E7F2DF73-772E-4C45-A178-371D85697B27}" destId="{A011F883-A60D-4282-9BDD-91FB7B844674}"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AEE453FD-28C5-4C2F-A7F0-33876EF9DF52}" srcId="{084FB96F-6101-4531-8E60-6088BA91B22B}" destId="{3CD7C983-B1C4-4DF0-A320-F0B16411EC1E}" srcOrd="5" destOrd="0" parTransId="{4D6B4815-70D4-4AA9-A410-18F49C5DE680}" sibTransId="{EDCC64BB-ABC5-4899-A86A-BACB0E940CDA}"/>
    <dgm:cxn modelId="{F7A1F7AF-A483-41B4-8DCA-A4854AFA5B61}" type="presOf" srcId="{0EDD9F29-F37B-4B9A-8490-A3C9BFABEAB0}" destId="{13BA5051-A71F-4CA5-8D19-9837A500B00B}" srcOrd="0" destOrd="0" presId="urn:microsoft.com/office/officeart/2005/8/layout/cycle1"/>
    <dgm:cxn modelId="{FA65D97A-9DC8-4E13-8407-84E7266AF54F}" type="presOf" srcId="{084FB96F-6101-4531-8E60-6088BA91B22B}" destId="{02344720-F9C7-4367-970A-54215611837D}" srcOrd="0" destOrd="0" presId="urn:microsoft.com/office/officeart/2005/8/layout/cycle1"/>
    <dgm:cxn modelId="{A757E30B-B293-42F2-8529-4F905FBF0AB2}" type="presOf" srcId="{1FE7EA1D-2588-4AA1-9C67-1FBE91C8F151}" destId="{E4974BFF-80C8-4BD3-A557-82A17496A467}"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5D49FC95-C7D9-4EBD-A8CE-D7A192554C2A}" type="presOf" srcId="{04C16FE7-CC20-47C7-9400-C99064AAD3CB}" destId="{15D806FA-90FC-4D1F-BE15-29FAFB817994}" srcOrd="0" destOrd="0" presId="urn:microsoft.com/office/officeart/2005/8/layout/cycle1"/>
    <dgm:cxn modelId="{80091D5D-4BDF-4FB3-A468-7442014F84C4}" type="presOf" srcId="{1FA06FE0-2A56-4D29-986B-1A3FA07281C0}" destId="{6BC24305-142C-4F54-A633-2285B560A754}" srcOrd="0" destOrd="0" presId="urn:microsoft.com/office/officeart/2005/8/layout/cycle1"/>
    <dgm:cxn modelId="{0020C940-1B91-4910-B117-C88E463BB077}" type="presOf" srcId="{4DC18DE3-A522-414C-8AFB-BF0205C48BE9}" destId="{D74974E8-A86F-4747-B8E5-51A5484EA9B2}" srcOrd="0" destOrd="0" presId="urn:microsoft.com/office/officeart/2005/8/layout/cycle1"/>
    <dgm:cxn modelId="{B73AD6F2-6090-4E0F-BD94-059FEBA85C9C}" type="presParOf" srcId="{02344720-F9C7-4367-970A-54215611837D}" destId="{224DC18D-6D8F-4344-BFB8-B318E8279B0D}" srcOrd="0" destOrd="0" presId="urn:microsoft.com/office/officeart/2005/8/layout/cycle1"/>
    <dgm:cxn modelId="{6F3C9999-B25C-4AA3-804B-69597E8F41CC}" type="presParOf" srcId="{02344720-F9C7-4367-970A-54215611837D}" destId="{5339F5AC-B394-4F06-B733-A07F855646DF}" srcOrd="1" destOrd="0" presId="urn:microsoft.com/office/officeart/2005/8/layout/cycle1"/>
    <dgm:cxn modelId="{EC3910D6-7488-4F28-AE77-E836B9E7788A}" type="presParOf" srcId="{02344720-F9C7-4367-970A-54215611837D}" destId="{7A992090-C7B8-445D-94F2-35A822B05EE7}" srcOrd="2" destOrd="0" presId="urn:microsoft.com/office/officeart/2005/8/layout/cycle1"/>
    <dgm:cxn modelId="{E9E6C261-BA3A-4C7A-9240-E79F5BCC957A}" type="presParOf" srcId="{02344720-F9C7-4367-970A-54215611837D}" destId="{1FC5C9CB-3900-4231-865A-1BDB08493422}" srcOrd="3" destOrd="0" presId="urn:microsoft.com/office/officeart/2005/8/layout/cycle1"/>
    <dgm:cxn modelId="{EDECB83E-7A00-49C0-907C-62662179F564}" type="presParOf" srcId="{02344720-F9C7-4367-970A-54215611837D}" destId="{6BC24305-142C-4F54-A633-2285B560A754}" srcOrd="4" destOrd="0" presId="urn:microsoft.com/office/officeart/2005/8/layout/cycle1"/>
    <dgm:cxn modelId="{77C338AB-D106-49D5-B3BF-28035802F550}" type="presParOf" srcId="{02344720-F9C7-4367-970A-54215611837D}" destId="{7A070A30-FA59-4B77-B2FD-86220A2EAF1C}" srcOrd="5" destOrd="0" presId="urn:microsoft.com/office/officeart/2005/8/layout/cycle1"/>
    <dgm:cxn modelId="{DAB009A4-06A0-491E-9BE5-B19BFCF44272}" type="presParOf" srcId="{02344720-F9C7-4367-970A-54215611837D}" destId="{9CB70EC0-14F6-4786-9531-D87EFA6B66F3}" srcOrd="6" destOrd="0" presId="urn:microsoft.com/office/officeart/2005/8/layout/cycle1"/>
    <dgm:cxn modelId="{A59B3878-F53E-423F-8691-C5AD4C989B75}" type="presParOf" srcId="{02344720-F9C7-4367-970A-54215611837D}" destId="{BC60928F-E9E8-4962-9D98-97C2BAD8B05A}" srcOrd="7" destOrd="0" presId="urn:microsoft.com/office/officeart/2005/8/layout/cycle1"/>
    <dgm:cxn modelId="{AF6DC226-7AA2-4FE7-B775-61995206EA89}" type="presParOf" srcId="{02344720-F9C7-4367-970A-54215611837D}" destId="{45F13DA5-FF9D-49E9-A9CE-2CD09FE9A749}" srcOrd="8" destOrd="0" presId="urn:microsoft.com/office/officeart/2005/8/layout/cycle1"/>
    <dgm:cxn modelId="{297AE754-83E5-45ED-8C11-9B3DD9D0C76A}" type="presParOf" srcId="{02344720-F9C7-4367-970A-54215611837D}" destId="{55737C6D-A6C7-40ED-9205-8B41AEB0E28D}" srcOrd="9" destOrd="0" presId="urn:microsoft.com/office/officeart/2005/8/layout/cycle1"/>
    <dgm:cxn modelId="{7E614DCD-CB7C-402A-8072-EEAD37FE1519}" type="presParOf" srcId="{02344720-F9C7-4367-970A-54215611837D}" destId="{04CE4185-BC43-490A-9A10-73897D5EC140}" srcOrd="10" destOrd="0" presId="urn:microsoft.com/office/officeart/2005/8/layout/cycle1"/>
    <dgm:cxn modelId="{A10F6D71-AE67-4AD6-95CB-5A5C057CC28F}" type="presParOf" srcId="{02344720-F9C7-4367-970A-54215611837D}" destId="{A011F883-A60D-4282-9BDD-91FB7B844674}" srcOrd="11" destOrd="0" presId="urn:microsoft.com/office/officeart/2005/8/layout/cycle1"/>
    <dgm:cxn modelId="{AF49269A-2977-473E-88B0-7C18982664DC}" type="presParOf" srcId="{02344720-F9C7-4367-970A-54215611837D}" destId="{10C1189C-2C1E-4A76-856D-56A7ACBF7758}" srcOrd="12" destOrd="0" presId="urn:microsoft.com/office/officeart/2005/8/layout/cycle1"/>
    <dgm:cxn modelId="{6BFD49B2-12CB-4424-8777-14F50903CDAC}" type="presParOf" srcId="{02344720-F9C7-4367-970A-54215611837D}" destId="{74151034-F122-4966-99F8-8B53ECF655C2}" srcOrd="13" destOrd="0" presId="urn:microsoft.com/office/officeart/2005/8/layout/cycle1"/>
    <dgm:cxn modelId="{66008D38-D3B5-461D-B674-27A34BD2BC72}" type="presParOf" srcId="{02344720-F9C7-4367-970A-54215611837D}" destId="{15D806FA-90FC-4D1F-BE15-29FAFB817994}" srcOrd="14" destOrd="0" presId="urn:microsoft.com/office/officeart/2005/8/layout/cycle1"/>
    <dgm:cxn modelId="{B0A7310D-5015-44AF-92D2-8E523E25164D}" type="presParOf" srcId="{02344720-F9C7-4367-970A-54215611837D}" destId="{5D72E9D8-729F-439C-943C-D61CC1F46AF7}" srcOrd="15" destOrd="0" presId="urn:microsoft.com/office/officeart/2005/8/layout/cycle1"/>
    <dgm:cxn modelId="{3B63C3E4-CC9D-4138-AD37-AAB1971D3A88}" type="presParOf" srcId="{02344720-F9C7-4367-970A-54215611837D}" destId="{3F387052-702B-4D71-96FF-60D531A920AC}" srcOrd="16" destOrd="0" presId="urn:microsoft.com/office/officeart/2005/8/layout/cycle1"/>
    <dgm:cxn modelId="{CEA34801-0C82-49FB-84D9-3027A95CEE5E}" type="presParOf" srcId="{02344720-F9C7-4367-970A-54215611837D}" destId="{8C1D1ACA-2BE8-4AEC-B5FF-263B5EAB5373}" srcOrd="17" destOrd="0" presId="urn:microsoft.com/office/officeart/2005/8/layout/cycle1"/>
    <dgm:cxn modelId="{AEF8CF4C-54A9-4957-8739-31AA6E5E36A9}" type="presParOf" srcId="{02344720-F9C7-4367-970A-54215611837D}" destId="{B6E62D09-F160-44EE-9EE5-E50AA6106EDC}" srcOrd="18" destOrd="0" presId="urn:microsoft.com/office/officeart/2005/8/layout/cycle1"/>
    <dgm:cxn modelId="{84B76E3B-1BA5-46D9-8AD2-A1FB562FB24F}" type="presParOf" srcId="{02344720-F9C7-4367-970A-54215611837D}" destId="{A8F54E1E-93EF-4264-B39E-F15CBACEF210}" srcOrd="19" destOrd="0" presId="urn:microsoft.com/office/officeart/2005/8/layout/cycle1"/>
    <dgm:cxn modelId="{E80AB6EF-6B5B-4058-A24D-89031852AA80}" type="presParOf" srcId="{02344720-F9C7-4367-970A-54215611837D}" destId="{D74974E8-A86F-4747-B8E5-51A5484EA9B2}" srcOrd="20" destOrd="0" presId="urn:microsoft.com/office/officeart/2005/8/layout/cycle1"/>
    <dgm:cxn modelId="{8CC1681D-2435-44F8-98C4-557F13932972}" type="presParOf" srcId="{02344720-F9C7-4367-970A-54215611837D}" destId="{4974174E-0DCE-46D9-968C-FF5B46AA5055}" srcOrd="21" destOrd="0" presId="urn:microsoft.com/office/officeart/2005/8/layout/cycle1"/>
    <dgm:cxn modelId="{57AE4DC4-B166-4581-BF0D-EAD51041BFA1}" type="presParOf" srcId="{02344720-F9C7-4367-970A-54215611837D}" destId="{E4974BFF-80C8-4BD3-A557-82A17496A467}" srcOrd="22" destOrd="0" presId="urn:microsoft.com/office/officeart/2005/8/layout/cycle1"/>
    <dgm:cxn modelId="{2CA13867-E745-40DA-B258-30AA822CC1D3}"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 Select health 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dgm:t>
        <a:bodyPr/>
        <a:lstStyle/>
        <a:p>
          <a:r>
            <a:rPr lang="en-US" dirty="0" smtClean="0">
              <a:latin typeface="Century Gothic" panose="020B0502020202020204" pitchFamily="34" charset="0"/>
              <a:cs typeface="+mn-cs"/>
            </a:rPr>
            <a:t>6. Export mHero data for analysis</a:t>
          </a:r>
          <a:endParaRPr lang="en-US" dirty="0"/>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A61DE081-0A7A-46F5-AB42-8339DA3AD175}" type="parTrans" cxnId="{926A2B17-703E-4101-923E-74FEEF8F7F1F}">
      <dgm:prSet/>
      <dgm:spPr/>
      <dgm:t>
        <a:bodyPr/>
        <a:lstStyle/>
        <a:p>
          <a:endParaRPr lang="en-US"/>
        </a:p>
      </dgm:t>
    </dgm:pt>
    <dgm:pt modelId="{0EDD9F29-F37B-4B9A-8490-A3C9BFABEAB0}" type="sib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custScaleX="10731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B911D0F7-3E83-4157-A672-F20B48824623}" type="presOf" srcId="{50BE0D93-93E9-4AD9-BCFA-B2A0FD8F3170}" destId="{74151034-F122-4966-99F8-8B53ECF655C2}" srcOrd="0" destOrd="0" presId="urn:microsoft.com/office/officeart/2005/8/layout/cycle1"/>
    <dgm:cxn modelId="{EC8D66A5-123E-4095-8B91-8AAE225C38AF}" type="presOf" srcId="{4DC18DE3-A522-414C-8AFB-BF0205C48BE9}" destId="{D74974E8-A86F-4747-B8E5-51A5484EA9B2}"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436AD3E9-A45D-4735-AF2C-32B095F43DD2}" srcId="{084FB96F-6101-4531-8E60-6088BA91B22B}" destId="{AAE0BA86-1021-4E32-8D32-3A74426BC5FD}" srcOrd="3" destOrd="0" parTransId="{EA95AF1F-7B8A-4A74-91FA-728B0125E3BF}" sibTransId="{E7F2DF73-772E-4C45-A178-371D85697B27}"/>
    <dgm:cxn modelId="{AEE453FD-28C5-4C2F-A7F0-33876EF9DF52}" srcId="{084FB96F-6101-4531-8E60-6088BA91B22B}" destId="{3CD7C983-B1C4-4DF0-A320-F0B16411EC1E}" srcOrd="5" destOrd="0" parTransId="{4D6B4815-70D4-4AA9-A410-18F49C5DE680}" sibTransId="{EDCC64BB-ABC5-4899-A86A-BACB0E940CDA}"/>
    <dgm:cxn modelId="{97579BF9-9D9F-4D68-87EE-A02B880CDB88}" srcId="{084FB96F-6101-4531-8E60-6088BA91B22B}" destId="{50BE0D93-93E9-4AD9-BCFA-B2A0FD8F3170}" srcOrd="4" destOrd="0" parTransId="{E8CCEAF1-F61D-4C4E-AFEA-9586B176CC01}" sibTransId="{04C16FE7-CC20-47C7-9400-C99064AAD3CB}"/>
    <dgm:cxn modelId="{AB525521-617B-4EEC-A54E-EBB4407AFB02}" type="presOf" srcId="{0EDD9F29-F37B-4B9A-8490-A3C9BFABEAB0}" destId="{13BA5051-A71F-4CA5-8D19-9837A500B00B}" srcOrd="0" destOrd="0" presId="urn:microsoft.com/office/officeart/2005/8/layout/cycle1"/>
    <dgm:cxn modelId="{25193CF9-7EC1-4233-BC33-FCEE599EF7C6}" srcId="{084FB96F-6101-4531-8E60-6088BA91B22B}" destId="{478A77DC-B419-468D-85BD-204BF6120A52}" srcOrd="6" destOrd="0" parTransId="{29228792-5354-4016-BDC8-49DBE7C13EFA}" sibTransId="{4DC18DE3-A522-414C-8AFB-BF0205C48BE9}"/>
    <dgm:cxn modelId="{98AC79FD-CBED-49B1-9763-24762E495516}" type="presOf" srcId="{1FE7EA1D-2588-4AA1-9C67-1FBE91C8F151}" destId="{E4974BFF-80C8-4BD3-A557-82A17496A467}" srcOrd="0" destOrd="0" presId="urn:microsoft.com/office/officeart/2005/8/layout/cycle1"/>
    <dgm:cxn modelId="{F238D296-A715-4E4A-A2EA-07042408A68A}" type="presOf" srcId="{EDCC64BB-ABC5-4899-A86A-BACB0E940CDA}" destId="{8C1D1ACA-2BE8-4AEC-B5FF-263B5EAB5373}" srcOrd="0" destOrd="0" presId="urn:microsoft.com/office/officeart/2005/8/layout/cycle1"/>
    <dgm:cxn modelId="{AAD74F07-ABBB-4423-AB8A-B6E3EDEF821B}" type="presOf" srcId="{AAE0BA86-1021-4E32-8D32-3A74426BC5FD}" destId="{04CE4185-BC43-490A-9A10-73897D5EC140}"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4B8D39E0-FC32-4D33-96DF-55E59A0C4CF9}" type="presOf" srcId="{8E65D020-2E45-4FE4-B62B-F6E51AE57AF2}" destId="{BC60928F-E9E8-4962-9D98-97C2BAD8B05A}"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6069337A-8E34-4E23-A3BC-46CB53525985}" type="presOf" srcId="{36596F83-AA38-4167-B066-74496DD709AA}" destId="{7A070A30-FA59-4B77-B2FD-86220A2EAF1C}" srcOrd="0" destOrd="0" presId="urn:microsoft.com/office/officeart/2005/8/layout/cycle1"/>
    <dgm:cxn modelId="{6EE54F37-145E-4CB8-B227-B0D38B405CAD}" type="presOf" srcId="{084FB96F-6101-4531-8E60-6088BA91B22B}" destId="{02344720-F9C7-4367-970A-54215611837D}" srcOrd="0" destOrd="0" presId="urn:microsoft.com/office/officeart/2005/8/layout/cycle1"/>
    <dgm:cxn modelId="{FC5EDAB8-6AE1-48DC-BC18-91A2942D40E9}" type="presOf" srcId="{3CD7C983-B1C4-4DF0-A320-F0B16411EC1E}" destId="{3F387052-702B-4D71-96FF-60D531A920AC}" srcOrd="0" destOrd="0" presId="urn:microsoft.com/office/officeart/2005/8/layout/cycle1"/>
    <dgm:cxn modelId="{EAD82B3E-1CBA-439F-A34D-D59E97EF6940}" type="presOf" srcId="{04C16FE7-CC20-47C7-9400-C99064AAD3CB}" destId="{15D806FA-90FC-4D1F-BE15-29FAFB817994}" srcOrd="0" destOrd="0" presId="urn:microsoft.com/office/officeart/2005/8/layout/cycle1"/>
    <dgm:cxn modelId="{7F829EAF-9FD2-4956-A94A-B71D8E718CD0}" srcId="{084FB96F-6101-4531-8E60-6088BA91B22B}" destId="{BF16EA4E-595A-4ECB-BC60-6A85FFFF9112}" srcOrd="0" destOrd="0" parTransId="{51DAD013-5AB2-434F-A850-F0FA541DCAB1}" sibTransId="{7ECFACD8-3D74-4104-880E-D2D9ADBC13ED}"/>
    <dgm:cxn modelId="{ED06C903-58D5-4D07-B94E-D586875AC899}" type="presOf" srcId="{B2DCCCD3-0D0C-484A-864A-B857821E08C2}" destId="{45F13DA5-FF9D-49E9-A9CE-2CD09FE9A749}" srcOrd="0" destOrd="0" presId="urn:microsoft.com/office/officeart/2005/8/layout/cycle1"/>
    <dgm:cxn modelId="{E0D6506C-9549-45D9-8CD3-8DD002B10CAF}" type="presOf" srcId="{BF16EA4E-595A-4ECB-BC60-6A85FFFF9112}" destId="{5339F5AC-B394-4F06-B733-A07F855646DF}" srcOrd="0" destOrd="0" presId="urn:microsoft.com/office/officeart/2005/8/layout/cycle1"/>
    <dgm:cxn modelId="{0B190C35-33EB-4B37-AA7C-94615C9D4772}" type="presOf" srcId="{478A77DC-B419-468D-85BD-204BF6120A52}" destId="{A8F54E1E-93EF-4264-B39E-F15CBACEF210}" srcOrd="0" destOrd="0" presId="urn:microsoft.com/office/officeart/2005/8/layout/cycle1"/>
    <dgm:cxn modelId="{9EC90C27-13A4-4D94-8056-BEC3A6B1A147}" type="presOf" srcId="{7ECFACD8-3D74-4104-880E-D2D9ADBC13ED}" destId="{7A992090-C7B8-445D-94F2-35A822B05EE7}" srcOrd="0" destOrd="0" presId="urn:microsoft.com/office/officeart/2005/8/layout/cycle1"/>
    <dgm:cxn modelId="{C25B5CB8-6BBF-4018-B911-46F22CD12E4B}" type="presOf" srcId="{1FA06FE0-2A56-4D29-986B-1A3FA07281C0}" destId="{6BC24305-142C-4F54-A633-2285B560A754}" srcOrd="0" destOrd="0" presId="urn:microsoft.com/office/officeart/2005/8/layout/cycle1"/>
    <dgm:cxn modelId="{EA43019C-09DC-4FE4-8592-74892A46047B}" type="presOf" srcId="{E7F2DF73-772E-4C45-A178-371D85697B27}" destId="{A011F883-A60D-4282-9BDD-91FB7B844674}" srcOrd="0" destOrd="0" presId="urn:microsoft.com/office/officeart/2005/8/layout/cycle1"/>
    <dgm:cxn modelId="{91F74553-ACBF-4820-870F-86D7803032CB}" type="presParOf" srcId="{02344720-F9C7-4367-970A-54215611837D}" destId="{224DC18D-6D8F-4344-BFB8-B318E8279B0D}" srcOrd="0" destOrd="0" presId="urn:microsoft.com/office/officeart/2005/8/layout/cycle1"/>
    <dgm:cxn modelId="{68CE044A-224B-4835-A518-2674EA49458A}" type="presParOf" srcId="{02344720-F9C7-4367-970A-54215611837D}" destId="{5339F5AC-B394-4F06-B733-A07F855646DF}" srcOrd="1" destOrd="0" presId="urn:microsoft.com/office/officeart/2005/8/layout/cycle1"/>
    <dgm:cxn modelId="{815AB106-BF71-4CDC-AC0C-D9D51CEA0E1B}" type="presParOf" srcId="{02344720-F9C7-4367-970A-54215611837D}" destId="{7A992090-C7B8-445D-94F2-35A822B05EE7}" srcOrd="2" destOrd="0" presId="urn:microsoft.com/office/officeart/2005/8/layout/cycle1"/>
    <dgm:cxn modelId="{D1F3FCF6-F03A-44DD-9847-2F54ABAAD398}" type="presParOf" srcId="{02344720-F9C7-4367-970A-54215611837D}" destId="{1FC5C9CB-3900-4231-865A-1BDB08493422}" srcOrd="3" destOrd="0" presId="urn:microsoft.com/office/officeart/2005/8/layout/cycle1"/>
    <dgm:cxn modelId="{F5956520-73F6-45B4-8EA9-C9F1543840EA}" type="presParOf" srcId="{02344720-F9C7-4367-970A-54215611837D}" destId="{6BC24305-142C-4F54-A633-2285B560A754}" srcOrd="4" destOrd="0" presId="urn:microsoft.com/office/officeart/2005/8/layout/cycle1"/>
    <dgm:cxn modelId="{97744410-C6CD-4419-8546-1615AB56ED30}" type="presParOf" srcId="{02344720-F9C7-4367-970A-54215611837D}" destId="{7A070A30-FA59-4B77-B2FD-86220A2EAF1C}" srcOrd="5" destOrd="0" presId="urn:microsoft.com/office/officeart/2005/8/layout/cycle1"/>
    <dgm:cxn modelId="{C52B9D42-688A-4325-ADA7-220D3BE51BCA}" type="presParOf" srcId="{02344720-F9C7-4367-970A-54215611837D}" destId="{9CB70EC0-14F6-4786-9531-D87EFA6B66F3}" srcOrd="6" destOrd="0" presId="urn:microsoft.com/office/officeart/2005/8/layout/cycle1"/>
    <dgm:cxn modelId="{52FE0950-8128-4B14-B26D-D75B2E843521}" type="presParOf" srcId="{02344720-F9C7-4367-970A-54215611837D}" destId="{BC60928F-E9E8-4962-9D98-97C2BAD8B05A}" srcOrd="7" destOrd="0" presId="urn:microsoft.com/office/officeart/2005/8/layout/cycle1"/>
    <dgm:cxn modelId="{5FD97F77-B92F-4D10-B69F-ADB414633317}" type="presParOf" srcId="{02344720-F9C7-4367-970A-54215611837D}" destId="{45F13DA5-FF9D-49E9-A9CE-2CD09FE9A749}" srcOrd="8" destOrd="0" presId="urn:microsoft.com/office/officeart/2005/8/layout/cycle1"/>
    <dgm:cxn modelId="{910FCFF0-D73E-41DC-92BD-45A862F7A3B7}" type="presParOf" srcId="{02344720-F9C7-4367-970A-54215611837D}" destId="{55737C6D-A6C7-40ED-9205-8B41AEB0E28D}" srcOrd="9" destOrd="0" presId="urn:microsoft.com/office/officeart/2005/8/layout/cycle1"/>
    <dgm:cxn modelId="{FF53BF8A-B5FB-4150-89BF-40C47F44ADE7}" type="presParOf" srcId="{02344720-F9C7-4367-970A-54215611837D}" destId="{04CE4185-BC43-490A-9A10-73897D5EC140}" srcOrd="10" destOrd="0" presId="urn:microsoft.com/office/officeart/2005/8/layout/cycle1"/>
    <dgm:cxn modelId="{36443CE8-B950-4821-9BB0-595255EE9AF1}" type="presParOf" srcId="{02344720-F9C7-4367-970A-54215611837D}" destId="{A011F883-A60D-4282-9BDD-91FB7B844674}" srcOrd="11" destOrd="0" presId="urn:microsoft.com/office/officeart/2005/8/layout/cycle1"/>
    <dgm:cxn modelId="{74E3EC84-2504-4B1A-99F5-7FEF6C21D179}" type="presParOf" srcId="{02344720-F9C7-4367-970A-54215611837D}" destId="{10C1189C-2C1E-4A76-856D-56A7ACBF7758}" srcOrd="12" destOrd="0" presId="urn:microsoft.com/office/officeart/2005/8/layout/cycle1"/>
    <dgm:cxn modelId="{2AFD7A91-A457-4EB8-A815-27F7C9ECBE08}" type="presParOf" srcId="{02344720-F9C7-4367-970A-54215611837D}" destId="{74151034-F122-4966-99F8-8B53ECF655C2}" srcOrd="13" destOrd="0" presId="urn:microsoft.com/office/officeart/2005/8/layout/cycle1"/>
    <dgm:cxn modelId="{58976BFD-EF3F-433B-A906-8EB6ACFE49CE}" type="presParOf" srcId="{02344720-F9C7-4367-970A-54215611837D}" destId="{15D806FA-90FC-4D1F-BE15-29FAFB817994}" srcOrd="14" destOrd="0" presId="urn:microsoft.com/office/officeart/2005/8/layout/cycle1"/>
    <dgm:cxn modelId="{A30BAD84-65E7-40A4-9C7C-DF7826CDFD8E}" type="presParOf" srcId="{02344720-F9C7-4367-970A-54215611837D}" destId="{5D72E9D8-729F-439C-943C-D61CC1F46AF7}" srcOrd="15" destOrd="0" presId="urn:microsoft.com/office/officeart/2005/8/layout/cycle1"/>
    <dgm:cxn modelId="{F804505A-ED17-474A-A5C4-7BE082B78C3F}" type="presParOf" srcId="{02344720-F9C7-4367-970A-54215611837D}" destId="{3F387052-702B-4D71-96FF-60D531A920AC}" srcOrd="16" destOrd="0" presId="urn:microsoft.com/office/officeart/2005/8/layout/cycle1"/>
    <dgm:cxn modelId="{C13423B3-D5BE-425E-8900-073D508AAF57}" type="presParOf" srcId="{02344720-F9C7-4367-970A-54215611837D}" destId="{8C1D1ACA-2BE8-4AEC-B5FF-263B5EAB5373}" srcOrd="17" destOrd="0" presId="urn:microsoft.com/office/officeart/2005/8/layout/cycle1"/>
    <dgm:cxn modelId="{2D2FDF00-170C-41F5-861F-93B364773A90}" type="presParOf" srcId="{02344720-F9C7-4367-970A-54215611837D}" destId="{B6E62D09-F160-44EE-9EE5-E50AA6106EDC}" srcOrd="18" destOrd="0" presId="urn:microsoft.com/office/officeart/2005/8/layout/cycle1"/>
    <dgm:cxn modelId="{01989AB1-DD37-45BF-A4D4-DB2C56821C9D}" type="presParOf" srcId="{02344720-F9C7-4367-970A-54215611837D}" destId="{A8F54E1E-93EF-4264-B39E-F15CBACEF210}" srcOrd="19" destOrd="0" presId="urn:microsoft.com/office/officeart/2005/8/layout/cycle1"/>
    <dgm:cxn modelId="{8892B465-95C2-4788-B670-3E4EF7F7BB45}" type="presParOf" srcId="{02344720-F9C7-4367-970A-54215611837D}" destId="{D74974E8-A86F-4747-B8E5-51A5484EA9B2}" srcOrd="20" destOrd="0" presId="urn:microsoft.com/office/officeart/2005/8/layout/cycle1"/>
    <dgm:cxn modelId="{B664D25F-B5E0-4289-BF05-60874F7406BD}" type="presParOf" srcId="{02344720-F9C7-4367-970A-54215611837D}" destId="{4974174E-0DCE-46D9-968C-FF5B46AA5055}" srcOrd="21" destOrd="0" presId="urn:microsoft.com/office/officeart/2005/8/layout/cycle1"/>
    <dgm:cxn modelId="{E40BCD60-7199-47D7-ACF9-033B71349E98}" type="presParOf" srcId="{02344720-F9C7-4367-970A-54215611837D}" destId="{E4974BFF-80C8-4BD3-A557-82A17496A467}" srcOrd="22" destOrd="0" presId="urn:microsoft.com/office/officeart/2005/8/layout/cycle1"/>
    <dgm:cxn modelId="{4D965C92-F514-4BD9-8228-1AEEC7C0585C}"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a:t>
          </a:r>
          <a:r>
            <a:rPr lang="en-US" smtClean="0">
              <a:latin typeface="Century Gothic" panose="020B0502020202020204" pitchFamily="34" charset="0"/>
              <a:cs typeface="+mn-cs"/>
            </a:rPr>
            <a:t>. Select health </a:t>
          </a:r>
          <a:r>
            <a:rPr lang="en-US" dirty="0" smtClean="0">
              <a:latin typeface="Century Gothic" panose="020B0502020202020204" pitchFamily="34" charset="0"/>
              <a:cs typeface="+mn-cs"/>
            </a:rPr>
            <a:t>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dgm:t>
        <a:bodyPr/>
        <a:lstStyle/>
        <a:p>
          <a:r>
            <a:rPr lang="en-US" dirty="0" smtClean="0">
              <a:latin typeface="Century Gothic" panose="020B0502020202020204" pitchFamily="34" charset="0"/>
              <a:cs typeface="+mn-cs"/>
            </a:rPr>
            <a:t>6. Export mHero data for analysis</a:t>
          </a:r>
          <a:endParaRPr lang="en-US" dirty="0"/>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A61DE081-0A7A-46F5-AB42-8339DA3AD175}" type="parTrans" cxnId="{926A2B17-703E-4101-923E-74FEEF8F7F1F}">
      <dgm:prSet/>
      <dgm:spPr/>
      <dgm:t>
        <a:bodyPr/>
        <a:lstStyle/>
        <a:p>
          <a:endParaRPr lang="en-US"/>
        </a:p>
      </dgm:t>
    </dgm:pt>
    <dgm:pt modelId="{0EDD9F29-F37B-4B9A-8490-A3C9BFABEAB0}" type="sib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F2F2BC9F-9585-466E-BB04-143E5D4392BF}" type="presOf" srcId="{AAE0BA86-1021-4E32-8D32-3A74426BC5FD}" destId="{04CE4185-BC43-490A-9A10-73897D5EC140}"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25193CF9-7EC1-4233-BC33-FCEE599EF7C6}" srcId="{084FB96F-6101-4531-8E60-6088BA91B22B}" destId="{478A77DC-B419-468D-85BD-204BF6120A52}" srcOrd="6" destOrd="0" parTransId="{29228792-5354-4016-BDC8-49DBE7C13EFA}" sibTransId="{4DC18DE3-A522-414C-8AFB-BF0205C48BE9}"/>
    <dgm:cxn modelId="{045C26D2-558F-4F56-8C5D-594C04BB2184}" type="presOf" srcId="{0EDD9F29-F37B-4B9A-8490-A3C9BFABEAB0}" destId="{13BA5051-A71F-4CA5-8D19-9837A500B00B}" srcOrd="0" destOrd="0" presId="urn:microsoft.com/office/officeart/2005/8/layout/cycle1"/>
    <dgm:cxn modelId="{436AD3E9-A45D-4735-AF2C-32B095F43DD2}" srcId="{084FB96F-6101-4531-8E60-6088BA91B22B}" destId="{AAE0BA86-1021-4E32-8D32-3A74426BC5FD}" srcOrd="3" destOrd="0" parTransId="{EA95AF1F-7B8A-4A74-91FA-728B0125E3BF}" sibTransId="{E7F2DF73-772E-4C45-A178-371D85697B27}"/>
    <dgm:cxn modelId="{A3EC7CD9-6A76-4240-822F-96EB9A5D1A48}" type="presOf" srcId="{4DC18DE3-A522-414C-8AFB-BF0205C48BE9}" destId="{D74974E8-A86F-4747-B8E5-51A5484EA9B2}" srcOrd="0" destOrd="0" presId="urn:microsoft.com/office/officeart/2005/8/layout/cycle1"/>
    <dgm:cxn modelId="{000D2D29-46FB-458A-BA1F-B0FB07E76BA1}" type="presOf" srcId="{04C16FE7-CC20-47C7-9400-C99064AAD3CB}" destId="{15D806FA-90FC-4D1F-BE15-29FAFB817994}" srcOrd="0" destOrd="0" presId="urn:microsoft.com/office/officeart/2005/8/layout/cycle1"/>
    <dgm:cxn modelId="{7F829EAF-9FD2-4956-A94A-B71D8E718CD0}" srcId="{084FB96F-6101-4531-8E60-6088BA91B22B}" destId="{BF16EA4E-595A-4ECB-BC60-6A85FFFF9112}" srcOrd="0" destOrd="0" parTransId="{51DAD013-5AB2-434F-A850-F0FA541DCAB1}" sibTransId="{7ECFACD8-3D74-4104-880E-D2D9ADBC13ED}"/>
    <dgm:cxn modelId="{97579BF9-9D9F-4D68-87EE-A02B880CDB88}" srcId="{084FB96F-6101-4531-8E60-6088BA91B22B}" destId="{50BE0D93-93E9-4AD9-BCFA-B2A0FD8F3170}" srcOrd="4" destOrd="0" parTransId="{E8CCEAF1-F61D-4C4E-AFEA-9586B176CC01}" sibTransId="{04C16FE7-CC20-47C7-9400-C99064AAD3CB}"/>
    <dgm:cxn modelId="{13561F6D-80D4-4089-8AB2-BE9011584FFD}" type="presOf" srcId="{B2DCCCD3-0D0C-484A-864A-B857821E08C2}" destId="{45F13DA5-FF9D-49E9-A9CE-2CD09FE9A749}" srcOrd="0" destOrd="0" presId="urn:microsoft.com/office/officeart/2005/8/layout/cycle1"/>
    <dgm:cxn modelId="{CC0A9A9B-D0A4-4752-9317-B1808769B672}" type="presOf" srcId="{1FA06FE0-2A56-4D29-986B-1A3FA07281C0}" destId="{6BC24305-142C-4F54-A633-2285B560A754}"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7CA4E64D-E6D2-4ED4-A5EA-5383902ED224}" type="presOf" srcId="{3CD7C983-B1C4-4DF0-A320-F0B16411EC1E}" destId="{3F387052-702B-4D71-96FF-60D531A920AC}" srcOrd="0" destOrd="0" presId="urn:microsoft.com/office/officeart/2005/8/layout/cycle1"/>
    <dgm:cxn modelId="{AEE453FD-28C5-4C2F-A7F0-33876EF9DF52}" srcId="{084FB96F-6101-4531-8E60-6088BA91B22B}" destId="{3CD7C983-B1C4-4DF0-A320-F0B16411EC1E}" srcOrd="5" destOrd="0" parTransId="{4D6B4815-70D4-4AA9-A410-18F49C5DE680}" sibTransId="{EDCC64BB-ABC5-4899-A86A-BACB0E940CDA}"/>
    <dgm:cxn modelId="{4F88DC06-CA96-44D3-80CB-B86A9794C7D5}" type="presOf" srcId="{EDCC64BB-ABC5-4899-A86A-BACB0E940CDA}" destId="{8C1D1ACA-2BE8-4AEC-B5FF-263B5EAB5373}" srcOrd="0" destOrd="0" presId="urn:microsoft.com/office/officeart/2005/8/layout/cycle1"/>
    <dgm:cxn modelId="{C6CEBE96-F192-4A9D-BE49-C457D7786633}" type="presOf" srcId="{50BE0D93-93E9-4AD9-BCFA-B2A0FD8F3170}" destId="{74151034-F122-4966-99F8-8B53ECF655C2}" srcOrd="0" destOrd="0" presId="urn:microsoft.com/office/officeart/2005/8/layout/cycle1"/>
    <dgm:cxn modelId="{5A907D63-6C41-4E88-88FE-45A7D50A4AA3}" type="presOf" srcId="{8E65D020-2E45-4FE4-B62B-F6E51AE57AF2}" destId="{BC60928F-E9E8-4962-9D98-97C2BAD8B05A}"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E364FE5F-0D3C-4553-A440-D5D1B7AF2343}" type="presOf" srcId="{084FB96F-6101-4531-8E60-6088BA91B22B}" destId="{02344720-F9C7-4367-970A-54215611837D}" srcOrd="0" destOrd="0" presId="urn:microsoft.com/office/officeart/2005/8/layout/cycle1"/>
    <dgm:cxn modelId="{36849428-8E1C-4655-8D65-C2069A05A31C}" type="presOf" srcId="{7ECFACD8-3D74-4104-880E-D2D9ADBC13ED}" destId="{7A992090-C7B8-445D-94F2-35A822B05EE7}" srcOrd="0" destOrd="0" presId="urn:microsoft.com/office/officeart/2005/8/layout/cycle1"/>
    <dgm:cxn modelId="{410CCC7C-90B5-4731-9E2C-04BA2FBC31C1}" type="presOf" srcId="{E7F2DF73-772E-4C45-A178-371D85697B27}" destId="{A011F883-A60D-4282-9BDD-91FB7B844674}" srcOrd="0" destOrd="0" presId="urn:microsoft.com/office/officeart/2005/8/layout/cycle1"/>
    <dgm:cxn modelId="{F75BAAEE-3734-4DE7-9DC4-6002745849EF}" type="presOf" srcId="{BF16EA4E-595A-4ECB-BC60-6A85FFFF9112}" destId="{5339F5AC-B394-4F06-B733-A07F855646DF}" srcOrd="0" destOrd="0" presId="urn:microsoft.com/office/officeart/2005/8/layout/cycle1"/>
    <dgm:cxn modelId="{DBB91E91-DD74-4CE7-A2E0-D124F0A2C0F2}" type="presOf" srcId="{1FE7EA1D-2588-4AA1-9C67-1FBE91C8F151}" destId="{E4974BFF-80C8-4BD3-A557-82A17496A467}" srcOrd="0" destOrd="0" presId="urn:microsoft.com/office/officeart/2005/8/layout/cycle1"/>
    <dgm:cxn modelId="{5182D017-DE1E-4795-9031-4F0689AAA89A}" type="presOf" srcId="{478A77DC-B419-468D-85BD-204BF6120A52}" destId="{A8F54E1E-93EF-4264-B39E-F15CBACEF210}" srcOrd="0" destOrd="0" presId="urn:microsoft.com/office/officeart/2005/8/layout/cycle1"/>
    <dgm:cxn modelId="{B85B3198-7874-4A7C-A53A-835F33932DFE}" type="presOf" srcId="{36596F83-AA38-4167-B066-74496DD709AA}" destId="{7A070A30-FA59-4B77-B2FD-86220A2EAF1C}" srcOrd="0" destOrd="0" presId="urn:microsoft.com/office/officeart/2005/8/layout/cycle1"/>
    <dgm:cxn modelId="{E30E06C5-4150-4DC3-BEB6-4C59EEB09900}" type="presParOf" srcId="{02344720-F9C7-4367-970A-54215611837D}" destId="{224DC18D-6D8F-4344-BFB8-B318E8279B0D}" srcOrd="0" destOrd="0" presId="urn:microsoft.com/office/officeart/2005/8/layout/cycle1"/>
    <dgm:cxn modelId="{9562EFAB-1E17-45D4-8CC4-1A790736829B}" type="presParOf" srcId="{02344720-F9C7-4367-970A-54215611837D}" destId="{5339F5AC-B394-4F06-B733-A07F855646DF}" srcOrd="1" destOrd="0" presId="urn:microsoft.com/office/officeart/2005/8/layout/cycle1"/>
    <dgm:cxn modelId="{0D2D0DA7-B9BA-441F-A7C4-F05F17D41EA6}" type="presParOf" srcId="{02344720-F9C7-4367-970A-54215611837D}" destId="{7A992090-C7B8-445D-94F2-35A822B05EE7}" srcOrd="2" destOrd="0" presId="urn:microsoft.com/office/officeart/2005/8/layout/cycle1"/>
    <dgm:cxn modelId="{37E3A4F2-AFD2-4749-ADA0-93F0F7DA3578}" type="presParOf" srcId="{02344720-F9C7-4367-970A-54215611837D}" destId="{1FC5C9CB-3900-4231-865A-1BDB08493422}" srcOrd="3" destOrd="0" presId="urn:microsoft.com/office/officeart/2005/8/layout/cycle1"/>
    <dgm:cxn modelId="{F5A38F7D-2BEC-49F4-9FAC-76E8BA33E29A}" type="presParOf" srcId="{02344720-F9C7-4367-970A-54215611837D}" destId="{6BC24305-142C-4F54-A633-2285B560A754}" srcOrd="4" destOrd="0" presId="urn:microsoft.com/office/officeart/2005/8/layout/cycle1"/>
    <dgm:cxn modelId="{5D12AE6A-940A-4062-9D1F-7F637E0ACE4A}" type="presParOf" srcId="{02344720-F9C7-4367-970A-54215611837D}" destId="{7A070A30-FA59-4B77-B2FD-86220A2EAF1C}" srcOrd="5" destOrd="0" presId="urn:microsoft.com/office/officeart/2005/8/layout/cycle1"/>
    <dgm:cxn modelId="{387D015C-318F-4FC2-B9E1-FDF72B0C5C94}" type="presParOf" srcId="{02344720-F9C7-4367-970A-54215611837D}" destId="{9CB70EC0-14F6-4786-9531-D87EFA6B66F3}" srcOrd="6" destOrd="0" presId="urn:microsoft.com/office/officeart/2005/8/layout/cycle1"/>
    <dgm:cxn modelId="{DD5991FC-ADAA-4A95-B646-0F120B72C1B8}" type="presParOf" srcId="{02344720-F9C7-4367-970A-54215611837D}" destId="{BC60928F-E9E8-4962-9D98-97C2BAD8B05A}" srcOrd="7" destOrd="0" presId="urn:microsoft.com/office/officeart/2005/8/layout/cycle1"/>
    <dgm:cxn modelId="{E0930795-7E50-4C58-BF80-15A5FB8C6DA8}" type="presParOf" srcId="{02344720-F9C7-4367-970A-54215611837D}" destId="{45F13DA5-FF9D-49E9-A9CE-2CD09FE9A749}" srcOrd="8" destOrd="0" presId="urn:microsoft.com/office/officeart/2005/8/layout/cycle1"/>
    <dgm:cxn modelId="{5FB360E5-FD5E-4537-A53B-4D16C3A493BC}" type="presParOf" srcId="{02344720-F9C7-4367-970A-54215611837D}" destId="{55737C6D-A6C7-40ED-9205-8B41AEB0E28D}" srcOrd="9" destOrd="0" presId="urn:microsoft.com/office/officeart/2005/8/layout/cycle1"/>
    <dgm:cxn modelId="{74C39543-A173-4736-827B-B1929D1B0D2C}" type="presParOf" srcId="{02344720-F9C7-4367-970A-54215611837D}" destId="{04CE4185-BC43-490A-9A10-73897D5EC140}" srcOrd="10" destOrd="0" presId="urn:microsoft.com/office/officeart/2005/8/layout/cycle1"/>
    <dgm:cxn modelId="{51401B2C-958D-43F7-82AD-6279A258B23B}" type="presParOf" srcId="{02344720-F9C7-4367-970A-54215611837D}" destId="{A011F883-A60D-4282-9BDD-91FB7B844674}" srcOrd="11" destOrd="0" presId="urn:microsoft.com/office/officeart/2005/8/layout/cycle1"/>
    <dgm:cxn modelId="{3D5E8E42-837A-40D5-A953-22E7B79280C4}" type="presParOf" srcId="{02344720-F9C7-4367-970A-54215611837D}" destId="{10C1189C-2C1E-4A76-856D-56A7ACBF7758}" srcOrd="12" destOrd="0" presId="urn:microsoft.com/office/officeart/2005/8/layout/cycle1"/>
    <dgm:cxn modelId="{B8BC666C-A644-453F-AF44-C3267F834824}" type="presParOf" srcId="{02344720-F9C7-4367-970A-54215611837D}" destId="{74151034-F122-4966-99F8-8B53ECF655C2}" srcOrd="13" destOrd="0" presId="urn:microsoft.com/office/officeart/2005/8/layout/cycle1"/>
    <dgm:cxn modelId="{88DDCBB1-A1D2-4417-BBEE-5081E4141500}" type="presParOf" srcId="{02344720-F9C7-4367-970A-54215611837D}" destId="{15D806FA-90FC-4D1F-BE15-29FAFB817994}" srcOrd="14" destOrd="0" presId="urn:microsoft.com/office/officeart/2005/8/layout/cycle1"/>
    <dgm:cxn modelId="{D676D702-10FD-4863-A455-F13CD3A110F8}" type="presParOf" srcId="{02344720-F9C7-4367-970A-54215611837D}" destId="{5D72E9D8-729F-439C-943C-D61CC1F46AF7}" srcOrd="15" destOrd="0" presId="urn:microsoft.com/office/officeart/2005/8/layout/cycle1"/>
    <dgm:cxn modelId="{64483631-2F12-44B9-BCD7-1DE445EFDE9C}" type="presParOf" srcId="{02344720-F9C7-4367-970A-54215611837D}" destId="{3F387052-702B-4D71-96FF-60D531A920AC}" srcOrd="16" destOrd="0" presId="urn:microsoft.com/office/officeart/2005/8/layout/cycle1"/>
    <dgm:cxn modelId="{03487661-CCB7-4C06-A202-8DD5E46BDB37}" type="presParOf" srcId="{02344720-F9C7-4367-970A-54215611837D}" destId="{8C1D1ACA-2BE8-4AEC-B5FF-263B5EAB5373}" srcOrd="17" destOrd="0" presId="urn:microsoft.com/office/officeart/2005/8/layout/cycle1"/>
    <dgm:cxn modelId="{18AFE78A-9822-4FDB-994A-5B30177AA1FB}" type="presParOf" srcId="{02344720-F9C7-4367-970A-54215611837D}" destId="{B6E62D09-F160-44EE-9EE5-E50AA6106EDC}" srcOrd="18" destOrd="0" presId="urn:microsoft.com/office/officeart/2005/8/layout/cycle1"/>
    <dgm:cxn modelId="{D9FC55A0-46E5-44C7-9FD4-F435A5CDB5F2}" type="presParOf" srcId="{02344720-F9C7-4367-970A-54215611837D}" destId="{A8F54E1E-93EF-4264-B39E-F15CBACEF210}" srcOrd="19" destOrd="0" presId="urn:microsoft.com/office/officeart/2005/8/layout/cycle1"/>
    <dgm:cxn modelId="{AD707D11-E326-479A-B5AC-2B57C3B861B8}" type="presParOf" srcId="{02344720-F9C7-4367-970A-54215611837D}" destId="{D74974E8-A86F-4747-B8E5-51A5484EA9B2}" srcOrd="20" destOrd="0" presId="urn:microsoft.com/office/officeart/2005/8/layout/cycle1"/>
    <dgm:cxn modelId="{E5038A16-F3E1-4A7B-9F46-E11E7C57EB94}" type="presParOf" srcId="{02344720-F9C7-4367-970A-54215611837D}" destId="{4974174E-0DCE-46D9-968C-FF5B46AA5055}" srcOrd="21" destOrd="0" presId="urn:microsoft.com/office/officeart/2005/8/layout/cycle1"/>
    <dgm:cxn modelId="{DFB24516-0711-4E9A-A66B-F499272B6BEB}" type="presParOf" srcId="{02344720-F9C7-4367-970A-54215611837D}" destId="{E4974BFF-80C8-4BD3-A557-82A17496A467}" srcOrd="22" destOrd="0" presId="urn:microsoft.com/office/officeart/2005/8/layout/cycle1"/>
    <dgm:cxn modelId="{B9F77ADE-26BD-48ED-9141-3B7346B44800}"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 Select health 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dgm:t>
        <a:bodyPr/>
        <a:lstStyle/>
        <a:p>
          <a:r>
            <a:rPr lang="en-US" dirty="0" smtClean="0">
              <a:latin typeface="Century Gothic" panose="020B0502020202020204" pitchFamily="34" charset="0"/>
              <a:cs typeface="+mn-cs"/>
            </a:rPr>
            <a:t>6. Export mHero data for analysis</a:t>
          </a:r>
          <a:endParaRPr lang="en-US" dirty="0"/>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A61DE081-0A7A-46F5-AB42-8339DA3AD175}" type="parTrans" cxnId="{926A2B17-703E-4101-923E-74FEEF8F7F1F}">
      <dgm:prSet/>
      <dgm:spPr/>
      <dgm:t>
        <a:bodyPr/>
        <a:lstStyle/>
        <a:p>
          <a:endParaRPr lang="en-US"/>
        </a:p>
      </dgm:t>
    </dgm:pt>
    <dgm:pt modelId="{0EDD9F29-F37B-4B9A-8490-A3C9BFABEAB0}" type="sib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24D179B2-1026-4061-A8A8-73CE1EFEACED}" type="presOf" srcId="{4DC18DE3-A522-414C-8AFB-BF0205C48BE9}" destId="{D74974E8-A86F-4747-B8E5-51A5484EA9B2}" srcOrd="0" destOrd="0" presId="urn:microsoft.com/office/officeart/2005/8/layout/cycle1"/>
    <dgm:cxn modelId="{0F14E367-3763-4C0C-B83E-5CC4B7B46428}" type="presOf" srcId="{50BE0D93-93E9-4AD9-BCFA-B2A0FD8F3170}" destId="{74151034-F122-4966-99F8-8B53ECF655C2}" srcOrd="0" destOrd="0" presId="urn:microsoft.com/office/officeart/2005/8/layout/cycle1"/>
    <dgm:cxn modelId="{7AA987F7-C8CA-4B3A-9E47-D73F834B8C02}" type="presOf" srcId="{EDCC64BB-ABC5-4899-A86A-BACB0E940CDA}" destId="{8C1D1ACA-2BE8-4AEC-B5FF-263B5EAB5373}"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9F44FA43-5773-48B4-ABCD-4D5F4F5758D4}" type="presOf" srcId="{04C16FE7-CC20-47C7-9400-C99064AAD3CB}" destId="{15D806FA-90FC-4D1F-BE15-29FAFB817994}" srcOrd="0" destOrd="0" presId="urn:microsoft.com/office/officeart/2005/8/layout/cycle1"/>
    <dgm:cxn modelId="{25193CF9-7EC1-4233-BC33-FCEE599EF7C6}" srcId="{084FB96F-6101-4531-8E60-6088BA91B22B}" destId="{478A77DC-B419-468D-85BD-204BF6120A52}" srcOrd="6" destOrd="0" parTransId="{29228792-5354-4016-BDC8-49DBE7C13EFA}" sibTransId="{4DC18DE3-A522-414C-8AFB-BF0205C48BE9}"/>
    <dgm:cxn modelId="{01D0BA42-9EB8-44F1-AF95-32315F6B7DCF}" type="presOf" srcId="{E7F2DF73-772E-4C45-A178-371D85697B27}" destId="{A011F883-A60D-4282-9BDD-91FB7B844674}" srcOrd="0" destOrd="0" presId="urn:microsoft.com/office/officeart/2005/8/layout/cycle1"/>
    <dgm:cxn modelId="{53310F59-48A0-4A56-B8DC-27AD1C70E91E}" type="presOf" srcId="{8E65D020-2E45-4FE4-B62B-F6E51AE57AF2}" destId="{BC60928F-E9E8-4962-9D98-97C2BAD8B05A}" srcOrd="0" destOrd="0" presId="urn:microsoft.com/office/officeart/2005/8/layout/cycle1"/>
    <dgm:cxn modelId="{2F832924-A64B-4A03-8D4D-E7BCD3B7C090}" type="presOf" srcId="{084FB96F-6101-4531-8E60-6088BA91B22B}" destId="{02344720-F9C7-4367-970A-54215611837D}" srcOrd="0" destOrd="0" presId="urn:microsoft.com/office/officeart/2005/8/layout/cycle1"/>
    <dgm:cxn modelId="{436AD3E9-A45D-4735-AF2C-32B095F43DD2}" srcId="{084FB96F-6101-4531-8E60-6088BA91B22B}" destId="{AAE0BA86-1021-4E32-8D32-3A74426BC5FD}" srcOrd="3" destOrd="0" parTransId="{EA95AF1F-7B8A-4A74-91FA-728B0125E3BF}" sibTransId="{E7F2DF73-772E-4C45-A178-371D85697B27}"/>
    <dgm:cxn modelId="{0983001E-4A79-45E1-AA6D-62B296CE13B2}" type="presOf" srcId="{36596F83-AA38-4167-B066-74496DD709AA}" destId="{7A070A30-FA59-4B77-B2FD-86220A2EAF1C}" srcOrd="0" destOrd="0" presId="urn:microsoft.com/office/officeart/2005/8/layout/cycle1"/>
    <dgm:cxn modelId="{3A24CEBE-C760-46B0-8820-F7A0FC966217}" type="presOf" srcId="{1FE7EA1D-2588-4AA1-9C67-1FBE91C8F151}" destId="{E4974BFF-80C8-4BD3-A557-82A17496A467}" srcOrd="0" destOrd="0" presId="urn:microsoft.com/office/officeart/2005/8/layout/cycle1"/>
    <dgm:cxn modelId="{9DFF66B7-1475-4C7F-99C5-71DD21A7F1D0}" type="presOf" srcId="{AAE0BA86-1021-4E32-8D32-3A74426BC5FD}" destId="{04CE4185-BC43-490A-9A10-73897D5EC140}" srcOrd="0" destOrd="0" presId="urn:microsoft.com/office/officeart/2005/8/layout/cycle1"/>
    <dgm:cxn modelId="{A2B5AF1D-F818-4C1F-8499-6A8D2140214C}" type="presOf" srcId="{478A77DC-B419-468D-85BD-204BF6120A52}" destId="{A8F54E1E-93EF-4264-B39E-F15CBACEF210}" srcOrd="0" destOrd="0" presId="urn:microsoft.com/office/officeart/2005/8/layout/cycle1"/>
    <dgm:cxn modelId="{7F829EAF-9FD2-4956-A94A-B71D8E718CD0}" srcId="{084FB96F-6101-4531-8E60-6088BA91B22B}" destId="{BF16EA4E-595A-4ECB-BC60-6A85FFFF9112}" srcOrd="0" destOrd="0" parTransId="{51DAD013-5AB2-434F-A850-F0FA541DCAB1}" sibTransId="{7ECFACD8-3D74-4104-880E-D2D9ADBC13ED}"/>
    <dgm:cxn modelId="{97579BF9-9D9F-4D68-87EE-A02B880CDB88}" srcId="{084FB96F-6101-4531-8E60-6088BA91B22B}" destId="{50BE0D93-93E9-4AD9-BCFA-B2A0FD8F3170}" srcOrd="4" destOrd="0" parTransId="{E8CCEAF1-F61D-4C4E-AFEA-9586B176CC01}" sibTransId="{04C16FE7-CC20-47C7-9400-C99064AAD3CB}"/>
    <dgm:cxn modelId="{D7DA0E10-D8D5-42EB-BEC4-A4DDCC527AD2}" type="presOf" srcId="{1FA06FE0-2A56-4D29-986B-1A3FA07281C0}" destId="{6BC24305-142C-4F54-A633-2285B560A754}"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70AD1431-13D1-4BC1-8751-CD797AB1F949}" type="presOf" srcId="{7ECFACD8-3D74-4104-880E-D2D9ADBC13ED}" destId="{7A992090-C7B8-445D-94F2-35A822B05EE7}" srcOrd="0" destOrd="0" presId="urn:microsoft.com/office/officeart/2005/8/layout/cycle1"/>
    <dgm:cxn modelId="{AEE453FD-28C5-4C2F-A7F0-33876EF9DF52}" srcId="{084FB96F-6101-4531-8E60-6088BA91B22B}" destId="{3CD7C983-B1C4-4DF0-A320-F0B16411EC1E}" srcOrd="5" destOrd="0" parTransId="{4D6B4815-70D4-4AA9-A410-18F49C5DE680}" sibTransId="{EDCC64BB-ABC5-4899-A86A-BACB0E940CDA}"/>
    <dgm:cxn modelId="{69F83E3E-5C72-4898-83B4-2ECD68E13ADE}" type="presOf" srcId="{B2DCCCD3-0D0C-484A-864A-B857821E08C2}" destId="{45F13DA5-FF9D-49E9-A9CE-2CD09FE9A749}"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3C9ACE27-82FE-4EB4-A23A-D989ED2D315D}" type="presOf" srcId="{3CD7C983-B1C4-4DF0-A320-F0B16411EC1E}" destId="{3F387052-702B-4D71-96FF-60D531A920AC}" srcOrd="0" destOrd="0" presId="urn:microsoft.com/office/officeart/2005/8/layout/cycle1"/>
    <dgm:cxn modelId="{C7480294-5F2D-4770-A6CD-CF93D3C57ADB}" type="presOf" srcId="{BF16EA4E-595A-4ECB-BC60-6A85FFFF9112}" destId="{5339F5AC-B394-4F06-B733-A07F855646DF}" srcOrd="0" destOrd="0" presId="urn:microsoft.com/office/officeart/2005/8/layout/cycle1"/>
    <dgm:cxn modelId="{F8063B5F-A8F7-495F-8B2F-3F4DFD32395E}" type="presOf" srcId="{0EDD9F29-F37B-4B9A-8490-A3C9BFABEAB0}" destId="{13BA5051-A71F-4CA5-8D19-9837A500B00B}" srcOrd="0" destOrd="0" presId="urn:microsoft.com/office/officeart/2005/8/layout/cycle1"/>
    <dgm:cxn modelId="{8A0347D5-51AC-4E92-8D21-3DBE3A25F5BA}" type="presParOf" srcId="{02344720-F9C7-4367-970A-54215611837D}" destId="{224DC18D-6D8F-4344-BFB8-B318E8279B0D}" srcOrd="0" destOrd="0" presId="urn:microsoft.com/office/officeart/2005/8/layout/cycle1"/>
    <dgm:cxn modelId="{19496697-B467-4571-9550-91503222120A}" type="presParOf" srcId="{02344720-F9C7-4367-970A-54215611837D}" destId="{5339F5AC-B394-4F06-B733-A07F855646DF}" srcOrd="1" destOrd="0" presId="urn:microsoft.com/office/officeart/2005/8/layout/cycle1"/>
    <dgm:cxn modelId="{BD73776A-16ED-4BB8-A447-92854D2D2B88}" type="presParOf" srcId="{02344720-F9C7-4367-970A-54215611837D}" destId="{7A992090-C7B8-445D-94F2-35A822B05EE7}" srcOrd="2" destOrd="0" presId="urn:microsoft.com/office/officeart/2005/8/layout/cycle1"/>
    <dgm:cxn modelId="{425A6B48-55BC-4073-9B2F-786BBF01CBEC}" type="presParOf" srcId="{02344720-F9C7-4367-970A-54215611837D}" destId="{1FC5C9CB-3900-4231-865A-1BDB08493422}" srcOrd="3" destOrd="0" presId="urn:microsoft.com/office/officeart/2005/8/layout/cycle1"/>
    <dgm:cxn modelId="{244588C7-AD22-4BE3-9547-E8262B0A74BA}" type="presParOf" srcId="{02344720-F9C7-4367-970A-54215611837D}" destId="{6BC24305-142C-4F54-A633-2285B560A754}" srcOrd="4" destOrd="0" presId="urn:microsoft.com/office/officeart/2005/8/layout/cycle1"/>
    <dgm:cxn modelId="{826FA34B-C562-4546-9A14-4A2360BE0794}" type="presParOf" srcId="{02344720-F9C7-4367-970A-54215611837D}" destId="{7A070A30-FA59-4B77-B2FD-86220A2EAF1C}" srcOrd="5" destOrd="0" presId="urn:microsoft.com/office/officeart/2005/8/layout/cycle1"/>
    <dgm:cxn modelId="{206DD561-9CE2-4EA9-B521-2ACC047F37D5}" type="presParOf" srcId="{02344720-F9C7-4367-970A-54215611837D}" destId="{9CB70EC0-14F6-4786-9531-D87EFA6B66F3}" srcOrd="6" destOrd="0" presId="urn:microsoft.com/office/officeart/2005/8/layout/cycle1"/>
    <dgm:cxn modelId="{06506974-4E26-45DE-B8E2-ABB3954F0E33}" type="presParOf" srcId="{02344720-F9C7-4367-970A-54215611837D}" destId="{BC60928F-E9E8-4962-9D98-97C2BAD8B05A}" srcOrd="7" destOrd="0" presId="urn:microsoft.com/office/officeart/2005/8/layout/cycle1"/>
    <dgm:cxn modelId="{1CF508C9-2523-43E8-A8E2-2E35B2633858}" type="presParOf" srcId="{02344720-F9C7-4367-970A-54215611837D}" destId="{45F13DA5-FF9D-49E9-A9CE-2CD09FE9A749}" srcOrd="8" destOrd="0" presId="urn:microsoft.com/office/officeart/2005/8/layout/cycle1"/>
    <dgm:cxn modelId="{915EA4E6-E39D-4AE3-87F1-1C94CEAA0A87}" type="presParOf" srcId="{02344720-F9C7-4367-970A-54215611837D}" destId="{55737C6D-A6C7-40ED-9205-8B41AEB0E28D}" srcOrd="9" destOrd="0" presId="urn:microsoft.com/office/officeart/2005/8/layout/cycle1"/>
    <dgm:cxn modelId="{74DDBD97-2538-45C7-98D3-EA74A927F71C}" type="presParOf" srcId="{02344720-F9C7-4367-970A-54215611837D}" destId="{04CE4185-BC43-490A-9A10-73897D5EC140}" srcOrd="10" destOrd="0" presId="urn:microsoft.com/office/officeart/2005/8/layout/cycle1"/>
    <dgm:cxn modelId="{3D9929A0-9416-4FA3-B8B6-0E7ACBBC5460}" type="presParOf" srcId="{02344720-F9C7-4367-970A-54215611837D}" destId="{A011F883-A60D-4282-9BDD-91FB7B844674}" srcOrd="11" destOrd="0" presId="urn:microsoft.com/office/officeart/2005/8/layout/cycle1"/>
    <dgm:cxn modelId="{8C4FF458-DE20-4240-A1A9-9F34E5171303}" type="presParOf" srcId="{02344720-F9C7-4367-970A-54215611837D}" destId="{10C1189C-2C1E-4A76-856D-56A7ACBF7758}" srcOrd="12" destOrd="0" presId="urn:microsoft.com/office/officeart/2005/8/layout/cycle1"/>
    <dgm:cxn modelId="{E9C3B4CA-D765-4C01-B5BD-62CF0877C991}" type="presParOf" srcId="{02344720-F9C7-4367-970A-54215611837D}" destId="{74151034-F122-4966-99F8-8B53ECF655C2}" srcOrd="13" destOrd="0" presId="urn:microsoft.com/office/officeart/2005/8/layout/cycle1"/>
    <dgm:cxn modelId="{C6AC3E92-F087-4EC2-B4C3-E19F50160C55}" type="presParOf" srcId="{02344720-F9C7-4367-970A-54215611837D}" destId="{15D806FA-90FC-4D1F-BE15-29FAFB817994}" srcOrd="14" destOrd="0" presId="urn:microsoft.com/office/officeart/2005/8/layout/cycle1"/>
    <dgm:cxn modelId="{F27F8847-E03D-44CE-B072-7DBE862E902F}" type="presParOf" srcId="{02344720-F9C7-4367-970A-54215611837D}" destId="{5D72E9D8-729F-439C-943C-D61CC1F46AF7}" srcOrd="15" destOrd="0" presId="urn:microsoft.com/office/officeart/2005/8/layout/cycle1"/>
    <dgm:cxn modelId="{C554EAFE-0EB1-4498-A08F-5C060F65CF18}" type="presParOf" srcId="{02344720-F9C7-4367-970A-54215611837D}" destId="{3F387052-702B-4D71-96FF-60D531A920AC}" srcOrd="16" destOrd="0" presId="urn:microsoft.com/office/officeart/2005/8/layout/cycle1"/>
    <dgm:cxn modelId="{BC0DC8AC-8B05-4C96-BD94-0B3857EB1553}" type="presParOf" srcId="{02344720-F9C7-4367-970A-54215611837D}" destId="{8C1D1ACA-2BE8-4AEC-B5FF-263B5EAB5373}" srcOrd="17" destOrd="0" presId="urn:microsoft.com/office/officeart/2005/8/layout/cycle1"/>
    <dgm:cxn modelId="{3E637F9A-C3A2-4072-B191-06F702D39FF6}" type="presParOf" srcId="{02344720-F9C7-4367-970A-54215611837D}" destId="{B6E62D09-F160-44EE-9EE5-E50AA6106EDC}" srcOrd="18" destOrd="0" presId="urn:microsoft.com/office/officeart/2005/8/layout/cycle1"/>
    <dgm:cxn modelId="{55CFA7E0-FA75-4120-91C4-1F01FFD6DC61}" type="presParOf" srcId="{02344720-F9C7-4367-970A-54215611837D}" destId="{A8F54E1E-93EF-4264-B39E-F15CBACEF210}" srcOrd="19" destOrd="0" presId="urn:microsoft.com/office/officeart/2005/8/layout/cycle1"/>
    <dgm:cxn modelId="{FD63B2B1-9B4A-4BF1-8F12-8B6396C9914E}" type="presParOf" srcId="{02344720-F9C7-4367-970A-54215611837D}" destId="{D74974E8-A86F-4747-B8E5-51A5484EA9B2}" srcOrd="20" destOrd="0" presId="urn:microsoft.com/office/officeart/2005/8/layout/cycle1"/>
    <dgm:cxn modelId="{E6CB1FEF-5910-4853-8092-792F54297E7C}" type="presParOf" srcId="{02344720-F9C7-4367-970A-54215611837D}" destId="{4974174E-0DCE-46D9-968C-FF5B46AA5055}" srcOrd="21" destOrd="0" presId="urn:microsoft.com/office/officeart/2005/8/layout/cycle1"/>
    <dgm:cxn modelId="{92D313AE-170E-4595-9611-604DA5822A59}" type="presParOf" srcId="{02344720-F9C7-4367-970A-54215611837D}" destId="{E4974BFF-80C8-4BD3-A557-82A17496A467}" srcOrd="22" destOrd="0" presId="urn:microsoft.com/office/officeart/2005/8/layout/cycle1"/>
    <dgm:cxn modelId="{69EA431B-7259-4D72-9597-421FB5422D6D}"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 Select health 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dgm:t>
        <a:bodyPr/>
        <a:lstStyle/>
        <a:p>
          <a:r>
            <a:rPr lang="en-US" dirty="0" smtClean="0">
              <a:latin typeface="Century Gothic" panose="020B0502020202020204" pitchFamily="34" charset="0"/>
              <a:cs typeface="+mn-cs"/>
            </a:rPr>
            <a:t>6. Export mHero data for analysis</a:t>
          </a:r>
          <a:endParaRPr lang="en-US" dirty="0"/>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A61DE081-0A7A-46F5-AB42-8339DA3AD175}" type="parTrans" cxnId="{926A2B17-703E-4101-923E-74FEEF8F7F1F}">
      <dgm:prSet/>
      <dgm:spPr/>
      <dgm:t>
        <a:bodyPr/>
        <a:lstStyle/>
        <a:p>
          <a:endParaRPr lang="en-US"/>
        </a:p>
      </dgm:t>
    </dgm:pt>
    <dgm:pt modelId="{0EDD9F29-F37B-4B9A-8490-A3C9BFABEAB0}" type="sib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194DEDC6-70B3-4169-B5EE-1CC2A0227CA6}" type="presOf" srcId="{7ECFACD8-3D74-4104-880E-D2D9ADBC13ED}" destId="{7A992090-C7B8-445D-94F2-35A822B05EE7}" srcOrd="0" destOrd="0" presId="urn:microsoft.com/office/officeart/2005/8/layout/cycle1"/>
    <dgm:cxn modelId="{929474EB-BE61-45BE-BF96-36869580F290}" type="presOf" srcId="{3CD7C983-B1C4-4DF0-A320-F0B16411EC1E}" destId="{3F387052-702B-4D71-96FF-60D531A920AC}"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25193CF9-7EC1-4233-BC33-FCEE599EF7C6}" srcId="{084FB96F-6101-4531-8E60-6088BA91B22B}" destId="{478A77DC-B419-468D-85BD-204BF6120A52}" srcOrd="6" destOrd="0" parTransId="{29228792-5354-4016-BDC8-49DBE7C13EFA}" sibTransId="{4DC18DE3-A522-414C-8AFB-BF0205C48BE9}"/>
    <dgm:cxn modelId="{975F458E-272F-4D47-A0C1-16E38BC994B1}" type="presOf" srcId="{04C16FE7-CC20-47C7-9400-C99064AAD3CB}" destId="{15D806FA-90FC-4D1F-BE15-29FAFB817994}" srcOrd="0" destOrd="0" presId="urn:microsoft.com/office/officeart/2005/8/layout/cycle1"/>
    <dgm:cxn modelId="{9126D787-D1CE-4859-898A-88220345FB44}" type="presOf" srcId="{50BE0D93-93E9-4AD9-BCFA-B2A0FD8F3170}" destId="{74151034-F122-4966-99F8-8B53ECF655C2}" srcOrd="0" destOrd="0" presId="urn:microsoft.com/office/officeart/2005/8/layout/cycle1"/>
    <dgm:cxn modelId="{952C6C0F-3D4B-47FE-A4F7-A1360D6508E3}" type="presOf" srcId="{1FA06FE0-2A56-4D29-986B-1A3FA07281C0}" destId="{6BC24305-142C-4F54-A633-2285B560A754}" srcOrd="0" destOrd="0" presId="urn:microsoft.com/office/officeart/2005/8/layout/cycle1"/>
    <dgm:cxn modelId="{805DACFE-AA29-4222-BD1A-56FC8A90651B}" type="presOf" srcId="{E7F2DF73-772E-4C45-A178-371D85697B27}" destId="{A011F883-A60D-4282-9BDD-91FB7B844674}" srcOrd="0" destOrd="0" presId="urn:microsoft.com/office/officeart/2005/8/layout/cycle1"/>
    <dgm:cxn modelId="{3EE5D30A-CB6E-4C0F-BA35-FE24FACE90A4}" type="presOf" srcId="{8E65D020-2E45-4FE4-B62B-F6E51AE57AF2}" destId="{BC60928F-E9E8-4962-9D98-97C2BAD8B05A}" srcOrd="0" destOrd="0" presId="urn:microsoft.com/office/officeart/2005/8/layout/cycle1"/>
    <dgm:cxn modelId="{436AD3E9-A45D-4735-AF2C-32B095F43DD2}" srcId="{084FB96F-6101-4531-8E60-6088BA91B22B}" destId="{AAE0BA86-1021-4E32-8D32-3A74426BC5FD}" srcOrd="3" destOrd="0" parTransId="{EA95AF1F-7B8A-4A74-91FA-728B0125E3BF}" sibTransId="{E7F2DF73-772E-4C45-A178-371D85697B27}"/>
    <dgm:cxn modelId="{58ACA5A1-1301-47B9-9D6A-10F65200C17D}" type="presOf" srcId="{0EDD9F29-F37B-4B9A-8490-A3C9BFABEAB0}" destId="{13BA5051-A71F-4CA5-8D19-9837A500B00B}" srcOrd="0" destOrd="0" presId="urn:microsoft.com/office/officeart/2005/8/layout/cycle1"/>
    <dgm:cxn modelId="{7F829EAF-9FD2-4956-A94A-B71D8E718CD0}" srcId="{084FB96F-6101-4531-8E60-6088BA91B22B}" destId="{BF16EA4E-595A-4ECB-BC60-6A85FFFF9112}" srcOrd="0" destOrd="0" parTransId="{51DAD013-5AB2-434F-A850-F0FA541DCAB1}" sibTransId="{7ECFACD8-3D74-4104-880E-D2D9ADBC13ED}"/>
    <dgm:cxn modelId="{97579BF9-9D9F-4D68-87EE-A02B880CDB88}" srcId="{084FB96F-6101-4531-8E60-6088BA91B22B}" destId="{50BE0D93-93E9-4AD9-BCFA-B2A0FD8F3170}" srcOrd="4" destOrd="0" parTransId="{E8CCEAF1-F61D-4C4E-AFEA-9586B176CC01}" sibTransId="{04C16FE7-CC20-47C7-9400-C99064AAD3CB}"/>
    <dgm:cxn modelId="{DFCFB854-C6DC-4B83-9EF8-7E879C8B5C01}" type="presOf" srcId="{36596F83-AA38-4167-B066-74496DD709AA}" destId="{7A070A30-FA59-4B77-B2FD-86220A2EAF1C}" srcOrd="0" destOrd="0" presId="urn:microsoft.com/office/officeart/2005/8/layout/cycle1"/>
    <dgm:cxn modelId="{BB216674-1F2B-409C-8124-2D2809E3641A}" type="presOf" srcId="{1FE7EA1D-2588-4AA1-9C67-1FBE91C8F151}" destId="{E4974BFF-80C8-4BD3-A557-82A17496A467}"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AEE453FD-28C5-4C2F-A7F0-33876EF9DF52}" srcId="{084FB96F-6101-4531-8E60-6088BA91B22B}" destId="{3CD7C983-B1C4-4DF0-A320-F0B16411EC1E}" srcOrd="5" destOrd="0" parTransId="{4D6B4815-70D4-4AA9-A410-18F49C5DE680}" sibTransId="{EDCC64BB-ABC5-4899-A86A-BACB0E940CDA}"/>
    <dgm:cxn modelId="{27D30C29-5F5D-4F88-AEBE-B8F0149C5D96}" type="presOf" srcId="{AAE0BA86-1021-4E32-8D32-3A74426BC5FD}" destId="{04CE4185-BC43-490A-9A10-73897D5EC140}" srcOrd="0" destOrd="0" presId="urn:microsoft.com/office/officeart/2005/8/layout/cycle1"/>
    <dgm:cxn modelId="{B51C9D6D-AC37-49F4-980D-AA63F5995C52}" type="presOf" srcId="{4DC18DE3-A522-414C-8AFB-BF0205C48BE9}" destId="{D74974E8-A86F-4747-B8E5-51A5484EA9B2}" srcOrd="0" destOrd="0" presId="urn:microsoft.com/office/officeart/2005/8/layout/cycle1"/>
    <dgm:cxn modelId="{B58AA668-387E-4A53-AF8A-48A27115D1E8}" type="presOf" srcId="{B2DCCCD3-0D0C-484A-864A-B857821E08C2}" destId="{45F13DA5-FF9D-49E9-A9CE-2CD09FE9A749}"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5B69E989-0214-4857-8275-85E618B0CDD2}" type="presOf" srcId="{EDCC64BB-ABC5-4899-A86A-BACB0E940CDA}" destId="{8C1D1ACA-2BE8-4AEC-B5FF-263B5EAB5373}" srcOrd="0" destOrd="0" presId="urn:microsoft.com/office/officeart/2005/8/layout/cycle1"/>
    <dgm:cxn modelId="{E6C0EADC-7A94-45B0-A78F-C3E7CC30A071}" type="presOf" srcId="{084FB96F-6101-4531-8E60-6088BA91B22B}" destId="{02344720-F9C7-4367-970A-54215611837D}" srcOrd="0" destOrd="0" presId="urn:microsoft.com/office/officeart/2005/8/layout/cycle1"/>
    <dgm:cxn modelId="{EAA8469F-D049-45CE-8467-FEF5FFF5D0AB}" type="presOf" srcId="{BF16EA4E-595A-4ECB-BC60-6A85FFFF9112}" destId="{5339F5AC-B394-4F06-B733-A07F855646DF}" srcOrd="0" destOrd="0" presId="urn:microsoft.com/office/officeart/2005/8/layout/cycle1"/>
    <dgm:cxn modelId="{9DC689A4-8298-407E-B9CE-CE4308FDED13}" type="presOf" srcId="{478A77DC-B419-468D-85BD-204BF6120A52}" destId="{A8F54E1E-93EF-4264-B39E-F15CBACEF210}" srcOrd="0" destOrd="0" presId="urn:microsoft.com/office/officeart/2005/8/layout/cycle1"/>
    <dgm:cxn modelId="{EF9887E5-0EE6-40A9-8984-1D743F1F76CB}" type="presParOf" srcId="{02344720-F9C7-4367-970A-54215611837D}" destId="{224DC18D-6D8F-4344-BFB8-B318E8279B0D}" srcOrd="0" destOrd="0" presId="urn:microsoft.com/office/officeart/2005/8/layout/cycle1"/>
    <dgm:cxn modelId="{1D1FAF2D-FDF3-4B42-9DE7-CF1FEA9B0647}" type="presParOf" srcId="{02344720-F9C7-4367-970A-54215611837D}" destId="{5339F5AC-B394-4F06-B733-A07F855646DF}" srcOrd="1" destOrd="0" presId="urn:microsoft.com/office/officeart/2005/8/layout/cycle1"/>
    <dgm:cxn modelId="{BF2C339A-B60A-4C70-BE7F-E9E2C0B8CD92}" type="presParOf" srcId="{02344720-F9C7-4367-970A-54215611837D}" destId="{7A992090-C7B8-445D-94F2-35A822B05EE7}" srcOrd="2" destOrd="0" presId="urn:microsoft.com/office/officeart/2005/8/layout/cycle1"/>
    <dgm:cxn modelId="{B78CC409-83F1-43EB-93EA-3E832FE3EA7B}" type="presParOf" srcId="{02344720-F9C7-4367-970A-54215611837D}" destId="{1FC5C9CB-3900-4231-865A-1BDB08493422}" srcOrd="3" destOrd="0" presId="urn:microsoft.com/office/officeart/2005/8/layout/cycle1"/>
    <dgm:cxn modelId="{77C5E856-6300-41CE-AAE4-85EAC6740AC1}" type="presParOf" srcId="{02344720-F9C7-4367-970A-54215611837D}" destId="{6BC24305-142C-4F54-A633-2285B560A754}" srcOrd="4" destOrd="0" presId="urn:microsoft.com/office/officeart/2005/8/layout/cycle1"/>
    <dgm:cxn modelId="{A93B908A-4E85-4974-8004-C710BE2AB626}" type="presParOf" srcId="{02344720-F9C7-4367-970A-54215611837D}" destId="{7A070A30-FA59-4B77-B2FD-86220A2EAF1C}" srcOrd="5" destOrd="0" presId="urn:microsoft.com/office/officeart/2005/8/layout/cycle1"/>
    <dgm:cxn modelId="{02760537-FE5E-461A-B7B3-6F1908A0652F}" type="presParOf" srcId="{02344720-F9C7-4367-970A-54215611837D}" destId="{9CB70EC0-14F6-4786-9531-D87EFA6B66F3}" srcOrd="6" destOrd="0" presId="urn:microsoft.com/office/officeart/2005/8/layout/cycle1"/>
    <dgm:cxn modelId="{D7C5966C-EC3E-4D6B-9C04-1F1CEC257FD8}" type="presParOf" srcId="{02344720-F9C7-4367-970A-54215611837D}" destId="{BC60928F-E9E8-4962-9D98-97C2BAD8B05A}" srcOrd="7" destOrd="0" presId="urn:microsoft.com/office/officeart/2005/8/layout/cycle1"/>
    <dgm:cxn modelId="{67235935-69E2-4B73-8A0F-202CD2665561}" type="presParOf" srcId="{02344720-F9C7-4367-970A-54215611837D}" destId="{45F13DA5-FF9D-49E9-A9CE-2CD09FE9A749}" srcOrd="8" destOrd="0" presId="urn:microsoft.com/office/officeart/2005/8/layout/cycle1"/>
    <dgm:cxn modelId="{421EA046-A78F-42EE-BEED-367F4F0B7A03}" type="presParOf" srcId="{02344720-F9C7-4367-970A-54215611837D}" destId="{55737C6D-A6C7-40ED-9205-8B41AEB0E28D}" srcOrd="9" destOrd="0" presId="urn:microsoft.com/office/officeart/2005/8/layout/cycle1"/>
    <dgm:cxn modelId="{C3089978-F9CC-4F64-B73D-C62EC1AA6F6B}" type="presParOf" srcId="{02344720-F9C7-4367-970A-54215611837D}" destId="{04CE4185-BC43-490A-9A10-73897D5EC140}" srcOrd="10" destOrd="0" presId="urn:microsoft.com/office/officeart/2005/8/layout/cycle1"/>
    <dgm:cxn modelId="{C2D06B2D-FCD0-4188-8CF4-C7893BCA391D}" type="presParOf" srcId="{02344720-F9C7-4367-970A-54215611837D}" destId="{A011F883-A60D-4282-9BDD-91FB7B844674}" srcOrd="11" destOrd="0" presId="urn:microsoft.com/office/officeart/2005/8/layout/cycle1"/>
    <dgm:cxn modelId="{5F4D42F4-9160-4221-9CC8-7138A2FEB026}" type="presParOf" srcId="{02344720-F9C7-4367-970A-54215611837D}" destId="{10C1189C-2C1E-4A76-856D-56A7ACBF7758}" srcOrd="12" destOrd="0" presId="urn:microsoft.com/office/officeart/2005/8/layout/cycle1"/>
    <dgm:cxn modelId="{D4E5ABB2-1963-4BF3-8BE2-04A978B6E537}" type="presParOf" srcId="{02344720-F9C7-4367-970A-54215611837D}" destId="{74151034-F122-4966-99F8-8B53ECF655C2}" srcOrd="13" destOrd="0" presId="urn:microsoft.com/office/officeart/2005/8/layout/cycle1"/>
    <dgm:cxn modelId="{8760341F-9AE2-460D-8851-028545CF95CA}" type="presParOf" srcId="{02344720-F9C7-4367-970A-54215611837D}" destId="{15D806FA-90FC-4D1F-BE15-29FAFB817994}" srcOrd="14" destOrd="0" presId="urn:microsoft.com/office/officeart/2005/8/layout/cycle1"/>
    <dgm:cxn modelId="{E9868E67-2591-4D4B-BE8B-E008B23232D4}" type="presParOf" srcId="{02344720-F9C7-4367-970A-54215611837D}" destId="{5D72E9D8-729F-439C-943C-D61CC1F46AF7}" srcOrd="15" destOrd="0" presId="urn:microsoft.com/office/officeart/2005/8/layout/cycle1"/>
    <dgm:cxn modelId="{7F237ACF-166F-4576-A363-5086B0FE8747}" type="presParOf" srcId="{02344720-F9C7-4367-970A-54215611837D}" destId="{3F387052-702B-4D71-96FF-60D531A920AC}" srcOrd="16" destOrd="0" presId="urn:microsoft.com/office/officeart/2005/8/layout/cycle1"/>
    <dgm:cxn modelId="{1885C82B-B352-4C57-8830-34433CC2894C}" type="presParOf" srcId="{02344720-F9C7-4367-970A-54215611837D}" destId="{8C1D1ACA-2BE8-4AEC-B5FF-263B5EAB5373}" srcOrd="17" destOrd="0" presId="urn:microsoft.com/office/officeart/2005/8/layout/cycle1"/>
    <dgm:cxn modelId="{C76E19B1-6DA1-4C0F-8414-AA18ECCDD9B6}" type="presParOf" srcId="{02344720-F9C7-4367-970A-54215611837D}" destId="{B6E62D09-F160-44EE-9EE5-E50AA6106EDC}" srcOrd="18" destOrd="0" presId="urn:microsoft.com/office/officeart/2005/8/layout/cycle1"/>
    <dgm:cxn modelId="{C0A6B354-DA42-4CE7-AE8A-5EAF1F7A60B6}" type="presParOf" srcId="{02344720-F9C7-4367-970A-54215611837D}" destId="{A8F54E1E-93EF-4264-B39E-F15CBACEF210}" srcOrd="19" destOrd="0" presId="urn:microsoft.com/office/officeart/2005/8/layout/cycle1"/>
    <dgm:cxn modelId="{69C95F64-36F9-4BBB-9AAF-FBF7DCE1B56F}" type="presParOf" srcId="{02344720-F9C7-4367-970A-54215611837D}" destId="{D74974E8-A86F-4747-B8E5-51A5484EA9B2}" srcOrd="20" destOrd="0" presId="urn:microsoft.com/office/officeart/2005/8/layout/cycle1"/>
    <dgm:cxn modelId="{E54FBCE3-AC67-46AE-90E0-306F6250A0B8}" type="presParOf" srcId="{02344720-F9C7-4367-970A-54215611837D}" destId="{4974174E-0DCE-46D9-968C-FF5B46AA5055}" srcOrd="21" destOrd="0" presId="urn:microsoft.com/office/officeart/2005/8/layout/cycle1"/>
    <dgm:cxn modelId="{2C7899DD-5E1B-4DD7-AB5C-D299B4046613}" type="presParOf" srcId="{02344720-F9C7-4367-970A-54215611837D}" destId="{E4974BFF-80C8-4BD3-A557-82A17496A467}" srcOrd="22" destOrd="0" presId="urn:microsoft.com/office/officeart/2005/8/layout/cycle1"/>
    <dgm:cxn modelId="{73105330-BAD5-49FF-A41F-F0C2B7152DCE}"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 Select health 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a:blipFill rotWithShape="0">
          <a:blip xmlns:r="http://schemas.openxmlformats.org/officeDocument/2006/relationships" r:embed="rId1"/>
          <a:stretch>
            <a:fillRect/>
          </a:stretch>
        </a:blipFill>
      </dgm:spPr>
      <dgm:t>
        <a:bodyPr/>
        <a:lstStyle/>
        <a:p>
          <a:r>
            <a:rPr lang="en-US" dirty="0" smtClean="0">
              <a:latin typeface="Century Gothic" panose="020B0502020202020204" pitchFamily="34" charset="0"/>
              <a:cs typeface="+mn-cs"/>
            </a:rPr>
            <a:t>6. Export mHero data for analysis</a:t>
          </a:r>
          <a:endParaRPr lang="en-US" dirty="0">
            <a:latin typeface="Century Gothic" panose="020B0502020202020204" pitchFamily="34" charset="0"/>
            <a:cs typeface="+mn-cs"/>
          </a:endParaRPr>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A61DE081-0A7A-46F5-AB42-8339DA3AD175}" type="parTrans" cxnId="{926A2B17-703E-4101-923E-74FEEF8F7F1F}">
      <dgm:prSet/>
      <dgm:spPr/>
      <dgm:t>
        <a:bodyPr/>
        <a:lstStyle/>
        <a:p>
          <a:endParaRPr lang="en-US"/>
        </a:p>
      </dgm:t>
    </dgm:pt>
    <dgm:pt modelId="{0EDD9F29-F37B-4B9A-8490-A3C9BFABEAB0}" type="sib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custScaleX="11567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D435231C-BFC4-4FB0-94DE-3172672096BD}" type="presOf" srcId="{B2DCCCD3-0D0C-484A-864A-B857821E08C2}" destId="{45F13DA5-FF9D-49E9-A9CE-2CD09FE9A749}" srcOrd="0" destOrd="0" presId="urn:microsoft.com/office/officeart/2005/8/layout/cycle1"/>
    <dgm:cxn modelId="{BB6F7A7B-DC4B-438E-A82A-CC0673A7D1D0}" type="presOf" srcId="{4DC18DE3-A522-414C-8AFB-BF0205C48BE9}" destId="{D74974E8-A86F-4747-B8E5-51A5484EA9B2}"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25193CF9-7EC1-4233-BC33-FCEE599EF7C6}" srcId="{084FB96F-6101-4531-8E60-6088BA91B22B}" destId="{478A77DC-B419-468D-85BD-204BF6120A52}" srcOrd="6" destOrd="0" parTransId="{29228792-5354-4016-BDC8-49DBE7C13EFA}" sibTransId="{4DC18DE3-A522-414C-8AFB-BF0205C48BE9}"/>
    <dgm:cxn modelId="{349FE5E8-1905-4517-967A-791B0CBF0563}" type="presOf" srcId="{36596F83-AA38-4167-B066-74496DD709AA}" destId="{7A070A30-FA59-4B77-B2FD-86220A2EAF1C}" srcOrd="0" destOrd="0" presId="urn:microsoft.com/office/officeart/2005/8/layout/cycle1"/>
    <dgm:cxn modelId="{1895A566-C704-4FE7-A47B-7BFB466CA509}" type="presOf" srcId="{0EDD9F29-F37B-4B9A-8490-A3C9BFABEAB0}" destId="{13BA5051-A71F-4CA5-8D19-9837A500B00B}" srcOrd="0" destOrd="0" presId="urn:microsoft.com/office/officeart/2005/8/layout/cycle1"/>
    <dgm:cxn modelId="{436AD3E9-A45D-4735-AF2C-32B095F43DD2}" srcId="{084FB96F-6101-4531-8E60-6088BA91B22B}" destId="{AAE0BA86-1021-4E32-8D32-3A74426BC5FD}" srcOrd="3" destOrd="0" parTransId="{EA95AF1F-7B8A-4A74-91FA-728B0125E3BF}" sibTransId="{E7F2DF73-772E-4C45-A178-371D85697B27}"/>
    <dgm:cxn modelId="{AF068261-4BC9-435E-9CDD-6B4262E62A38}" type="presOf" srcId="{1FE7EA1D-2588-4AA1-9C67-1FBE91C8F151}" destId="{E4974BFF-80C8-4BD3-A557-82A17496A467}" srcOrd="0" destOrd="0" presId="urn:microsoft.com/office/officeart/2005/8/layout/cycle1"/>
    <dgm:cxn modelId="{284699DB-C7F3-4A71-B579-0E2834C4803D}" type="presOf" srcId="{BF16EA4E-595A-4ECB-BC60-6A85FFFF9112}" destId="{5339F5AC-B394-4F06-B733-A07F855646DF}" srcOrd="0" destOrd="0" presId="urn:microsoft.com/office/officeart/2005/8/layout/cycle1"/>
    <dgm:cxn modelId="{7F829EAF-9FD2-4956-A94A-B71D8E718CD0}" srcId="{084FB96F-6101-4531-8E60-6088BA91B22B}" destId="{BF16EA4E-595A-4ECB-BC60-6A85FFFF9112}" srcOrd="0" destOrd="0" parTransId="{51DAD013-5AB2-434F-A850-F0FA541DCAB1}" sibTransId="{7ECFACD8-3D74-4104-880E-D2D9ADBC13ED}"/>
    <dgm:cxn modelId="{3082979F-0E77-4554-8D09-4FE34B206A08}" type="presOf" srcId="{04C16FE7-CC20-47C7-9400-C99064AAD3CB}" destId="{15D806FA-90FC-4D1F-BE15-29FAFB817994}" srcOrd="0" destOrd="0" presId="urn:microsoft.com/office/officeart/2005/8/layout/cycle1"/>
    <dgm:cxn modelId="{181A5AE3-8700-4B6E-9588-40FCE73EC6B1}" type="presOf" srcId="{EDCC64BB-ABC5-4899-A86A-BACB0E940CDA}" destId="{8C1D1ACA-2BE8-4AEC-B5FF-263B5EAB5373}" srcOrd="0" destOrd="0" presId="urn:microsoft.com/office/officeart/2005/8/layout/cycle1"/>
    <dgm:cxn modelId="{97579BF9-9D9F-4D68-87EE-A02B880CDB88}" srcId="{084FB96F-6101-4531-8E60-6088BA91B22B}" destId="{50BE0D93-93E9-4AD9-BCFA-B2A0FD8F3170}" srcOrd="4" destOrd="0" parTransId="{E8CCEAF1-F61D-4C4E-AFEA-9586B176CC01}" sibTransId="{04C16FE7-CC20-47C7-9400-C99064AAD3CB}"/>
    <dgm:cxn modelId="{79C06D29-94DD-45F9-A794-A11E12EB1B05}" type="presOf" srcId="{50BE0D93-93E9-4AD9-BCFA-B2A0FD8F3170}" destId="{74151034-F122-4966-99F8-8B53ECF655C2}"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AEE453FD-28C5-4C2F-A7F0-33876EF9DF52}" srcId="{084FB96F-6101-4531-8E60-6088BA91B22B}" destId="{3CD7C983-B1C4-4DF0-A320-F0B16411EC1E}" srcOrd="5" destOrd="0" parTransId="{4D6B4815-70D4-4AA9-A410-18F49C5DE680}" sibTransId="{EDCC64BB-ABC5-4899-A86A-BACB0E940CDA}"/>
    <dgm:cxn modelId="{FB5596DE-6D36-44CC-83B0-30EBD2ED016A}" type="presOf" srcId="{7ECFACD8-3D74-4104-880E-D2D9ADBC13ED}" destId="{7A992090-C7B8-445D-94F2-35A822B05EE7}" srcOrd="0" destOrd="0" presId="urn:microsoft.com/office/officeart/2005/8/layout/cycle1"/>
    <dgm:cxn modelId="{73373703-24E0-42FD-B8FA-2E6364B3AB6E}" type="presOf" srcId="{8E65D020-2E45-4FE4-B62B-F6E51AE57AF2}" destId="{BC60928F-E9E8-4962-9D98-97C2BAD8B05A}" srcOrd="0" destOrd="0" presId="urn:microsoft.com/office/officeart/2005/8/layout/cycle1"/>
    <dgm:cxn modelId="{152CAE10-6BC7-4111-86D6-A569E10621E6}" type="presOf" srcId="{084FB96F-6101-4531-8E60-6088BA91B22B}" destId="{02344720-F9C7-4367-970A-54215611837D}" srcOrd="0" destOrd="0" presId="urn:microsoft.com/office/officeart/2005/8/layout/cycle1"/>
    <dgm:cxn modelId="{9550B1A8-C5E9-492C-BF24-B2CDFF842BDB}" type="presOf" srcId="{E7F2DF73-772E-4C45-A178-371D85697B27}" destId="{A011F883-A60D-4282-9BDD-91FB7B844674}"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CF139D3B-953E-4541-A786-A03F20A7CA84}" type="presOf" srcId="{1FA06FE0-2A56-4D29-986B-1A3FA07281C0}" destId="{6BC24305-142C-4F54-A633-2285B560A754}" srcOrd="0" destOrd="0" presId="urn:microsoft.com/office/officeart/2005/8/layout/cycle1"/>
    <dgm:cxn modelId="{DC3CC8F8-CEA8-4C4E-91B3-A9FB1E606CC0}" type="presOf" srcId="{AAE0BA86-1021-4E32-8D32-3A74426BC5FD}" destId="{04CE4185-BC43-490A-9A10-73897D5EC140}" srcOrd="0" destOrd="0" presId="urn:microsoft.com/office/officeart/2005/8/layout/cycle1"/>
    <dgm:cxn modelId="{B43D7ED7-C86D-40F2-A102-7803B17319F8}" type="presOf" srcId="{3CD7C983-B1C4-4DF0-A320-F0B16411EC1E}" destId="{3F387052-702B-4D71-96FF-60D531A920AC}" srcOrd="0" destOrd="0" presId="urn:microsoft.com/office/officeart/2005/8/layout/cycle1"/>
    <dgm:cxn modelId="{4B040D77-9514-4D8C-8E5B-F8E74929C332}" type="presOf" srcId="{478A77DC-B419-468D-85BD-204BF6120A52}" destId="{A8F54E1E-93EF-4264-B39E-F15CBACEF210}" srcOrd="0" destOrd="0" presId="urn:microsoft.com/office/officeart/2005/8/layout/cycle1"/>
    <dgm:cxn modelId="{CF4929E6-5570-4BFE-B365-B4C871C734E6}" type="presParOf" srcId="{02344720-F9C7-4367-970A-54215611837D}" destId="{224DC18D-6D8F-4344-BFB8-B318E8279B0D}" srcOrd="0" destOrd="0" presId="urn:microsoft.com/office/officeart/2005/8/layout/cycle1"/>
    <dgm:cxn modelId="{A05ACC01-DDF5-40E1-896C-52042F14424B}" type="presParOf" srcId="{02344720-F9C7-4367-970A-54215611837D}" destId="{5339F5AC-B394-4F06-B733-A07F855646DF}" srcOrd="1" destOrd="0" presId="urn:microsoft.com/office/officeart/2005/8/layout/cycle1"/>
    <dgm:cxn modelId="{C55E5BDF-AACC-47EB-8513-EA82242543AC}" type="presParOf" srcId="{02344720-F9C7-4367-970A-54215611837D}" destId="{7A992090-C7B8-445D-94F2-35A822B05EE7}" srcOrd="2" destOrd="0" presId="urn:microsoft.com/office/officeart/2005/8/layout/cycle1"/>
    <dgm:cxn modelId="{C8A7AFDB-8504-40C3-B060-FD69A4317C98}" type="presParOf" srcId="{02344720-F9C7-4367-970A-54215611837D}" destId="{1FC5C9CB-3900-4231-865A-1BDB08493422}" srcOrd="3" destOrd="0" presId="urn:microsoft.com/office/officeart/2005/8/layout/cycle1"/>
    <dgm:cxn modelId="{D645DAEC-499D-4983-AD16-F8BAA37316DA}" type="presParOf" srcId="{02344720-F9C7-4367-970A-54215611837D}" destId="{6BC24305-142C-4F54-A633-2285B560A754}" srcOrd="4" destOrd="0" presId="urn:microsoft.com/office/officeart/2005/8/layout/cycle1"/>
    <dgm:cxn modelId="{42569847-C3FC-45B7-AD2A-57D5D9DCCCC2}" type="presParOf" srcId="{02344720-F9C7-4367-970A-54215611837D}" destId="{7A070A30-FA59-4B77-B2FD-86220A2EAF1C}" srcOrd="5" destOrd="0" presId="urn:microsoft.com/office/officeart/2005/8/layout/cycle1"/>
    <dgm:cxn modelId="{DC461BE2-5AC2-446F-A766-8F10E635C26C}" type="presParOf" srcId="{02344720-F9C7-4367-970A-54215611837D}" destId="{9CB70EC0-14F6-4786-9531-D87EFA6B66F3}" srcOrd="6" destOrd="0" presId="urn:microsoft.com/office/officeart/2005/8/layout/cycle1"/>
    <dgm:cxn modelId="{1FE363C8-DBFB-4CFB-BE96-50D124E4E8FD}" type="presParOf" srcId="{02344720-F9C7-4367-970A-54215611837D}" destId="{BC60928F-E9E8-4962-9D98-97C2BAD8B05A}" srcOrd="7" destOrd="0" presId="urn:microsoft.com/office/officeart/2005/8/layout/cycle1"/>
    <dgm:cxn modelId="{D62A238E-BCFC-436A-BEF7-0F184865CEEE}" type="presParOf" srcId="{02344720-F9C7-4367-970A-54215611837D}" destId="{45F13DA5-FF9D-49E9-A9CE-2CD09FE9A749}" srcOrd="8" destOrd="0" presId="urn:microsoft.com/office/officeart/2005/8/layout/cycle1"/>
    <dgm:cxn modelId="{62C6558F-D17D-483B-9036-592407E7C1ED}" type="presParOf" srcId="{02344720-F9C7-4367-970A-54215611837D}" destId="{55737C6D-A6C7-40ED-9205-8B41AEB0E28D}" srcOrd="9" destOrd="0" presId="urn:microsoft.com/office/officeart/2005/8/layout/cycle1"/>
    <dgm:cxn modelId="{C7B390AB-4E9B-4F2F-A88C-2D3B68978DCF}" type="presParOf" srcId="{02344720-F9C7-4367-970A-54215611837D}" destId="{04CE4185-BC43-490A-9A10-73897D5EC140}" srcOrd="10" destOrd="0" presId="urn:microsoft.com/office/officeart/2005/8/layout/cycle1"/>
    <dgm:cxn modelId="{264111CE-E216-4E9B-8629-BB597A4A8EA9}" type="presParOf" srcId="{02344720-F9C7-4367-970A-54215611837D}" destId="{A011F883-A60D-4282-9BDD-91FB7B844674}" srcOrd="11" destOrd="0" presId="urn:microsoft.com/office/officeart/2005/8/layout/cycle1"/>
    <dgm:cxn modelId="{B719D397-C92C-472E-8293-182DEF38C76C}" type="presParOf" srcId="{02344720-F9C7-4367-970A-54215611837D}" destId="{10C1189C-2C1E-4A76-856D-56A7ACBF7758}" srcOrd="12" destOrd="0" presId="urn:microsoft.com/office/officeart/2005/8/layout/cycle1"/>
    <dgm:cxn modelId="{702EDE04-18F5-4243-A5B1-550DEC7C7EC6}" type="presParOf" srcId="{02344720-F9C7-4367-970A-54215611837D}" destId="{74151034-F122-4966-99F8-8B53ECF655C2}" srcOrd="13" destOrd="0" presId="urn:microsoft.com/office/officeart/2005/8/layout/cycle1"/>
    <dgm:cxn modelId="{6DE8C399-72EC-497E-B31A-B99A7B670176}" type="presParOf" srcId="{02344720-F9C7-4367-970A-54215611837D}" destId="{15D806FA-90FC-4D1F-BE15-29FAFB817994}" srcOrd="14" destOrd="0" presId="urn:microsoft.com/office/officeart/2005/8/layout/cycle1"/>
    <dgm:cxn modelId="{7A1D8F60-3948-437B-9C01-8183381E5CE1}" type="presParOf" srcId="{02344720-F9C7-4367-970A-54215611837D}" destId="{5D72E9D8-729F-439C-943C-D61CC1F46AF7}" srcOrd="15" destOrd="0" presId="urn:microsoft.com/office/officeart/2005/8/layout/cycle1"/>
    <dgm:cxn modelId="{998425D5-0894-4A52-A1E4-C9B66164CD06}" type="presParOf" srcId="{02344720-F9C7-4367-970A-54215611837D}" destId="{3F387052-702B-4D71-96FF-60D531A920AC}" srcOrd="16" destOrd="0" presId="urn:microsoft.com/office/officeart/2005/8/layout/cycle1"/>
    <dgm:cxn modelId="{066A4E66-BF12-420B-AD29-D20784730E9B}" type="presParOf" srcId="{02344720-F9C7-4367-970A-54215611837D}" destId="{8C1D1ACA-2BE8-4AEC-B5FF-263B5EAB5373}" srcOrd="17" destOrd="0" presId="urn:microsoft.com/office/officeart/2005/8/layout/cycle1"/>
    <dgm:cxn modelId="{6536259B-4169-45AB-9CAB-F4E20C08E2F9}" type="presParOf" srcId="{02344720-F9C7-4367-970A-54215611837D}" destId="{B6E62D09-F160-44EE-9EE5-E50AA6106EDC}" srcOrd="18" destOrd="0" presId="urn:microsoft.com/office/officeart/2005/8/layout/cycle1"/>
    <dgm:cxn modelId="{1B471CE7-2055-4CFD-9198-ED7AD7D4A796}" type="presParOf" srcId="{02344720-F9C7-4367-970A-54215611837D}" destId="{A8F54E1E-93EF-4264-B39E-F15CBACEF210}" srcOrd="19" destOrd="0" presId="urn:microsoft.com/office/officeart/2005/8/layout/cycle1"/>
    <dgm:cxn modelId="{1C8EAC6F-3A2C-4EF6-8522-46199A6F5B18}" type="presParOf" srcId="{02344720-F9C7-4367-970A-54215611837D}" destId="{D74974E8-A86F-4747-B8E5-51A5484EA9B2}" srcOrd="20" destOrd="0" presId="urn:microsoft.com/office/officeart/2005/8/layout/cycle1"/>
    <dgm:cxn modelId="{CBE2CDBD-43E5-4662-9000-87EC8F472C79}" type="presParOf" srcId="{02344720-F9C7-4367-970A-54215611837D}" destId="{4974174E-0DCE-46D9-968C-FF5B46AA5055}" srcOrd="21" destOrd="0" presId="urn:microsoft.com/office/officeart/2005/8/layout/cycle1"/>
    <dgm:cxn modelId="{6C278678-052B-4C8F-ACCD-CCCB82BA2E13}" type="presParOf" srcId="{02344720-F9C7-4367-970A-54215611837D}" destId="{E4974BFF-80C8-4BD3-A557-82A17496A467}" srcOrd="22" destOrd="0" presId="urn:microsoft.com/office/officeart/2005/8/layout/cycle1"/>
    <dgm:cxn modelId="{F26A9C81-2BC2-4C90-9426-ACEFBB806C0F}"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FB96F-6101-4531-8E60-6088BA91B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F16EA4E-595A-4ECB-BC60-6A85FFFF9112}">
      <dgm:prSet phldrT="[Text]"/>
      <dgm:spPr/>
      <dgm:t>
        <a:bodyPr/>
        <a:lstStyle/>
        <a:p>
          <a:r>
            <a:rPr lang="en-US" dirty="0" smtClean="0">
              <a:latin typeface="Century Gothic" panose="020B0502020202020204" pitchFamily="34" charset="0"/>
              <a:cs typeface="+mn-cs"/>
            </a:rPr>
            <a:t>1. Define mHero use case</a:t>
          </a:r>
          <a:endParaRPr lang="en-US" dirty="0"/>
        </a:p>
      </dgm:t>
    </dgm:pt>
    <dgm:pt modelId="{51DAD013-5AB2-434F-A850-F0FA541DCAB1}" type="parTrans" cxnId="{7F829EAF-9FD2-4956-A94A-B71D8E718CD0}">
      <dgm:prSet/>
      <dgm:spPr/>
      <dgm:t>
        <a:bodyPr/>
        <a:lstStyle/>
        <a:p>
          <a:endParaRPr lang="en-US"/>
        </a:p>
      </dgm:t>
    </dgm:pt>
    <dgm:pt modelId="{7ECFACD8-3D74-4104-880E-D2D9ADBC13ED}" type="sibTrans" cxnId="{7F829EAF-9FD2-4956-A94A-B71D8E718CD0}">
      <dgm:prSet/>
      <dgm:spPr/>
      <dgm:t>
        <a:bodyPr/>
        <a:lstStyle/>
        <a:p>
          <a:endParaRPr lang="en-US"/>
        </a:p>
      </dgm:t>
    </dgm:pt>
    <dgm:pt modelId="{1FA06FE0-2A56-4D29-986B-1A3FA07281C0}">
      <dgm:prSet phldrT="[Text]"/>
      <dgm:spPr/>
      <dgm:t>
        <a:bodyPr/>
        <a:lstStyle/>
        <a:p>
          <a:r>
            <a:rPr lang="en-US" dirty="0" smtClean="0">
              <a:latin typeface="Century Gothic" panose="020B0502020202020204" pitchFamily="34" charset="0"/>
              <a:cs typeface="+mn-cs"/>
            </a:rPr>
            <a:t>2. Develop and test work flow (RapidPro) </a:t>
          </a:r>
          <a:endParaRPr lang="en-US" dirty="0"/>
        </a:p>
      </dgm:t>
    </dgm:pt>
    <dgm:pt modelId="{E551F59D-B992-496A-B50F-F11002629CA4}" type="parTrans" cxnId="{F7E110B9-5855-44D3-A0DF-A374B02BBA31}">
      <dgm:prSet/>
      <dgm:spPr/>
      <dgm:t>
        <a:bodyPr/>
        <a:lstStyle/>
        <a:p>
          <a:endParaRPr lang="en-US"/>
        </a:p>
      </dgm:t>
    </dgm:pt>
    <dgm:pt modelId="{36596F83-AA38-4167-B066-74496DD709AA}" type="sibTrans" cxnId="{F7E110B9-5855-44D3-A0DF-A374B02BBA31}">
      <dgm:prSet/>
      <dgm:spPr/>
      <dgm:t>
        <a:bodyPr/>
        <a:lstStyle/>
        <a:p>
          <a:endParaRPr lang="en-US"/>
        </a:p>
      </dgm:t>
    </dgm:pt>
    <dgm:pt modelId="{8E65D020-2E45-4FE4-B62B-F6E51AE57AF2}">
      <dgm:prSet phldrT="[Text]"/>
      <dgm:spPr/>
      <dgm:t>
        <a:bodyPr/>
        <a:lstStyle/>
        <a:p>
          <a:r>
            <a:rPr lang="en-US" dirty="0" smtClean="0">
              <a:latin typeface="Century Gothic" panose="020B0502020202020204" pitchFamily="34" charset="0"/>
              <a:cs typeface="+mn-cs"/>
            </a:rPr>
            <a:t>3. Determine which health workers to contact (iHRIS)</a:t>
          </a:r>
          <a:endParaRPr lang="en-US" dirty="0"/>
        </a:p>
      </dgm:t>
    </dgm:pt>
    <dgm:pt modelId="{A61F02C9-FC46-4FF8-BB29-195B18F5739C}" type="parTrans" cxnId="{019A03FF-413D-428E-8B91-AACBEB2D01D7}">
      <dgm:prSet/>
      <dgm:spPr/>
      <dgm:t>
        <a:bodyPr/>
        <a:lstStyle/>
        <a:p>
          <a:endParaRPr lang="en-US"/>
        </a:p>
      </dgm:t>
    </dgm:pt>
    <dgm:pt modelId="{B2DCCCD3-0D0C-484A-864A-B857821E08C2}" type="sibTrans" cxnId="{019A03FF-413D-428E-8B91-AACBEB2D01D7}">
      <dgm:prSet/>
      <dgm:spPr/>
      <dgm:t>
        <a:bodyPr/>
        <a:lstStyle/>
        <a:p>
          <a:endParaRPr lang="en-US"/>
        </a:p>
      </dgm:t>
    </dgm:pt>
    <dgm:pt modelId="{AAE0BA86-1021-4E32-8D32-3A74426BC5FD}">
      <dgm:prSet phldrT="[Text]"/>
      <dgm:spPr/>
      <dgm:t>
        <a:bodyPr/>
        <a:lstStyle/>
        <a:p>
          <a:r>
            <a:rPr lang="en-US" dirty="0" smtClean="0">
              <a:latin typeface="Century Gothic" panose="020B0502020202020204" pitchFamily="34" charset="0"/>
              <a:cs typeface="+mn-cs"/>
            </a:rPr>
            <a:t>4. Send message to a set of health workers</a:t>
          </a:r>
          <a:endParaRPr lang="en-US" dirty="0"/>
        </a:p>
      </dgm:t>
    </dgm:pt>
    <dgm:pt modelId="{EA95AF1F-7B8A-4A74-91FA-728B0125E3BF}" type="parTrans" cxnId="{436AD3E9-A45D-4735-AF2C-32B095F43DD2}">
      <dgm:prSet/>
      <dgm:spPr/>
      <dgm:t>
        <a:bodyPr/>
        <a:lstStyle/>
        <a:p>
          <a:endParaRPr lang="en-US"/>
        </a:p>
      </dgm:t>
    </dgm:pt>
    <dgm:pt modelId="{E7F2DF73-772E-4C45-A178-371D85697B27}" type="sibTrans" cxnId="{436AD3E9-A45D-4735-AF2C-32B095F43DD2}">
      <dgm:prSet/>
      <dgm:spPr/>
      <dgm:t>
        <a:bodyPr/>
        <a:lstStyle/>
        <a:p>
          <a:endParaRPr lang="en-US"/>
        </a:p>
      </dgm:t>
    </dgm:pt>
    <dgm:pt modelId="{50BE0D93-93E9-4AD9-BCFA-B2A0FD8F3170}">
      <dgm:prSet phldrT="[Text]"/>
      <dgm:spPr/>
      <dgm:t>
        <a:bodyPr/>
        <a:lstStyle/>
        <a:p>
          <a:r>
            <a:rPr lang="en-US" dirty="0" smtClean="0">
              <a:latin typeface="Century Gothic" panose="020B0502020202020204" pitchFamily="34" charset="0"/>
              <a:cs typeface="+mn-cs"/>
            </a:rPr>
            <a:t>5. Monitor message transmission</a:t>
          </a:r>
          <a:endParaRPr lang="en-US" dirty="0"/>
        </a:p>
      </dgm:t>
    </dgm:pt>
    <dgm:pt modelId="{E8CCEAF1-F61D-4C4E-AFEA-9586B176CC01}" type="parTrans" cxnId="{97579BF9-9D9F-4D68-87EE-A02B880CDB88}">
      <dgm:prSet/>
      <dgm:spPr/>
      <dgm:t>
        <a:bodyPr/>
        <a:lstStyle/>
        <a:p>
          <a:endParaRPr lang="en-US"/>
        </a:p>
      </dgm:t>
    </dgm:pt>
    <dgm:pt modelId="{04C16FE7-CC20-47C7-9400-C99064AAD3CB}" type="sibTrans" cxnId="{97579BF9-9D9F-4D68-87EE-A02B880CDB88}">
      <dgm:prSet/>
      <dgm:spPr/>
      <dgm:t>
        <a:bodyPr/>
        <a:lstStyle/>
        <a:p>
          <a:endParaRPr lang="en-US"/>
        </a:p>
      </dgm:t>
    </dgm:pt>
    <dgm:pt modelId="{478A77DC-B419-468D-85BD-204BF6120A52}">
      <dgm:prSet phldrT="[Text]"/>
      <dgm:spPr/>
      <dgm:t>
        <a:bodyPr/>
        <a:lstStyle/>
        <a:p>
          <a:r>
            <a:rPr lang="en-US" dirty="0" smtClean="0">
              <a:latin typeface="Century Gothic" panose="020B0502020202020204" pitchFamily="34" charset="0"/>
              <a:cs typeface="+mn-cs"/>
            </a:rPr>
            <a:t>7. Analyze mHero data and act accordingly </a:t>
          </a:r>
          <a:endParaRPr lang="en-US" dirty="0"/>
        </a:p>
      </dgm:t>
    </dgm:pt>
    <dgm:pt modelId="{29228792-5354-4016-BDC8-49DBE7C13EFA}" type="parTrans" cxnId="{25193CF9-7EC1-4233-BC33-FCEE599EF7C6}">
      <dgm:prSet/>
      <dgm:spPr/>
      <dgm:t>
        <a:bodyPr/>
        <a:lstStyle/>
        <a:p>
          <a:endParaRPr lang="en-US"/>
        </a:p>
      </dgm:t>
    </dgm:pt>
    <dgm:pt modelId="{4DC18DE3-A522-414C-8AFB-BF0205C48BE9}" type="sibTrans" cxnId="{25193CF9-7EC1-4233-BC33-FCEE599EF7C6}">
      <dgm:prSet/>
      <dgm:spPr/>
      <dgm:t>
        <a:bodyPr/>
        <a:lstStyle/>
        <a:p>
          <a:endParaRPr lang="en-US"/>
        </a:p>
      </dgm:t>
    </dgm:pt>
    <dgm:pt modelId="{3CD7C983-B1C4-4DF0-A320-F0B16411EC1E}">
      <dgm:prSet phldrT="[Text]"/>
      <dgm:spPr/>
      <dgm:t>
        <a:bodyPr/>
        <a:lstStyle/>
        <a:p>
          <a:r>
            <a:rPr lang="en-US" dirty="0" smtClean="0">
              <a:latin typeface="Century Gothic" panose="020B0502020202020204" pitchFamily="34" charset="0"/>
              <a:cs typeface="+mn-cs"/>
            </a:rPr>
            <a:t>6. Export mHero data for analysis</a:t>
          </a:r>
          <a:endParaRPr lang="en-US" dirty="0"/>
        </a:p>
      </dgm:t>
    </dgm:pt>
    <dgm:pt modelId="{4D6B4815-70D4-4AA9-A410-18F49C5DE680}" type="parTrans" cxnId="{AEE453FD-28C5-4C2F-A7F0-33876EF9DF52}">
      <dgm:prSet/>
      <dgm:spPr/>
      <dgm:t>
        <a:bodyPr/>
        <a:lstStyle/>
        <a:p>
          <a:endParaRPr lang="en-US"/>
        </a:p>
      </dgm:t>
    </dgm:pt>
    <dgm:pt modelId="{EDCC64BB-ABC5-4899-A86A-BACB0E940CDA}" type="sibTrans" cxnId="{AEE453FD-28C5-4C2F-A7F0-33876EF9DF52}">
      <dgm:prSet/>
      <dgm:spPr/>
      <dgm:t>
        <a:bodyPr/>
        <a:lstStyle/>
        <a:p>
          <a:endParaRPr lang="en-US"/>
        </a:p>
      </dgm:t>
    </dgm:pt>
    <dgm:pt modelId="{1FE7EA1D-2588-4AA1-9C67-1FBE91C8F151}">
      <dgm:prSet phldrT="[Text]"/>
      <dgm:spPr>
        <a:blipFill rotWithShape="0">
          <a:blip xmlns:r="http://schemas.openxmlformats.org/officeDocument/2006/relationships" r:embed="rId1"/>
          <a:stretch>
            <a:fillRect/>
          </a:stretch>
        </a:blipFill>
      </dgm:spPr>
      <dgm:t>
        <a:bodyPr/>
        <a:lstStyle/>
        <a:p>
          <a:r>
            <a:rPr lang="en-US" dirty="0" smtClean="0">
              <a:latin typeface="Century Gothic" panose="020B0502020202020204" pitchFamily="34" charset="0"/>
              <a:cs typeface="+mn-cs"/>
            </a:rPr>
            <a:t>8. Implement use case with another set of health workers or close workflow</a:t>
          </a:r>
          <a:endParaRPr lang="en-US" dirty="0"/>
        </a:p>
      </dgm:t>
    </dgm:pt>
    <dgm:pt modelId="{0EDD9F29-F37B-4B9A-8490-A3C9BFABEAB0}" type="sibTrans" cxnId="{926A2B17-703E-4101-923E-74FEEF8F7F1F}">
      <dgm:prSet/>
      <dgm:spPr/>
      <dgm:t>
        <a:bodyPr/>
        <a:lstStyle/>
        <a:p>
          <a:endParaRPr lang="en-US"/>
        </a:p>
      </dgm:t>
    </dgm:pt>
    <dgm:pt modelId="{A61DE081-0A7A-46F5-AB42-8339DA3AD175}" type="parTrans" cxnId="{926A2B17-703E-4101-923E-74FEEF8F7F1F}">
      <dgm:prSet/>
      <dgm:spPr/>
      <dgm:t>
        <a:bodyPr/>
        <a:lstStyle/>
        <a:p>
          <a:endParaRPr lang="en-US"/>
        </a:p>
      </dgm:t>
    </dgm:pt>
    <dgm:pt modelId="{02344720-F9C7-4367-970A-54215611837D}" type="pres">
      <dgm:prSet presAssocID="{084FB96F-6101-4531-8E60-6088BA91B22B}" presName="cycle" presStyleCnt="0">
        <dgm:presLayoutVars>
          <dgm:dir/>
          <dgm:resizeHandles val="exact"/>
        </dgm:presLayoutVars>
      </dgm:prSet>
      <dgm:spPr/>
      <dgm:t>
        <a:bodyPr/>
        <a:lstStyle/>
        <a:p>
          <a:endParaRPr lang="en-US"/>
        </a:p>
      </dgm:t>
    </dgm:pt>
    <dgm:pt modelId="{224DC18D-6D8F-4344-BFB8-B318E8279B0D}" type="pres">
      <dgm:prSet presAssocID="{BF16EA4E-595A-4ECB-BC60-6A85FFFF9112}" presName="dummy" presStyleCnt="0"/>
      <dgm:spPr/>
    </dgm:pt>
    <dgm:pt modelId="{5339F5AC-B394-4F06-B733-A07F855646DF}" type="pres">
      <dgm:prSet presAssocID="{BF16EA4E-595A-4ECB-BC60-6A85FFFF9112}" presName="node" presStyleLbl="revTx" presStyleIdx="0" presStyleCnt="8">
        <dgm:presLayoutVars>
          <dgm:bulletEnabled val="1"/>
        </dgm:presLayoutVars>
      </dgm:prSet>
      <dgm:spPr/>
      <dgm:t>
        <a:bodyPr/>
        <a:lstStyle/>
        <a:p>
          <a:endParaRPr lang="en-US"/>
        </a:p>
      </dgm:t>
    </dgm:pt>
    <dgm:pt modelId="{7A992090-C7B8-445D-94F2-35A822B05EE7}" type="pres">
      <dgm:prSet presAssocID="{7ECFACD8-3D74-4104-880E-D2D9ADBC13ED}" presName="sibTrans" presStyleLbl="node1" presStyleIdx="0" presStyleCnt="8"/>
      <dgm:spPr/>
      <dgm:t>
        <a:bodyPr/>
        <a:lstStyle/>
        <a:p>
          <a:endParaRPr lang="en-US"/>
        </a:p>
      </dgm:t>
    </dgm:pt>
    <dgm:pt modelId="{1FC5C9CB-3900-4231-865A-1BDB08493422}" type="pres">
      <dgm:prSet presAssocID="{1FA06FE0-2A56-4D29-986B-1A3FA07281C0}" presName="dummy" presStyleCnt="0"/>
      <dgm:spPr/>
    </dgm:pt>
    <dgm:pt modelId="{6BC24305-142C-4F54-A633-2285B560A754}" type="pres">
      <dgm:prSet presAssocID="{1FA06FE0-2A56-4D29-986B-1A3FA07281C0}" presName="node" presStyleLbl="revTx" presStyleIdx="1" presStyleCnt="8">
        <dgm:presLayoutVars>
          <dgm:bulletEnabled val="1"/>
        </dgm:presLayoutVars>
      </dgm:prSet>
      <dgm:spPr/>
      <dgm:t>
        <a:bodyPr/>
        <a:lstStyle/>
        <a:p>
          <a:endParaRPr lang="en-US"/>
        </a:p>
      </dgm:t>
    </dgm:pt>
    <dgm:pt modelId="{7A070A30-FA59-4B77-B2FD-86220A2EAF1C}" type="pres">
      <dgm:prSet presAssocID="{36596F83-AA38-4167-B066-74496DD709AA}" presName="sibTrans" presStyleLbl="node1" presStyleIdx="1" presStyleCnt="8"/>
      <dgm:spPr/>
      <dgm:t>
        <a:bodyPr/>
        <a:lstStyle/>
        <a:p>
          <a:endParaRPr lang="en-US"/>
        </a:p>
      </dgm:t>
    </dgm:pt>
    <dgm:pt modelId="{9CB70EC0-14F6-4786-9531-D87EFA6B66F3}" type="pres">
      <dgm:prSet presAssocID="{8E65D020-2E45-4FE4-B62B-F6E51AE57AF2}" presName="dummy" presStyleCnt="0"/>
      <dgm:spPr/>
    </dgm:pt>
    <dgm:pt modelId="{BC60928F-E9E8-4962-9D98-97C2BAD8B05A}" type="pres">
      <dgm:prSet presAssocID="{8E65D020-2E45-4FE4-B62B-F6E51AE57AF2}" presName="node" presStyleLbl="revTx" presStyleIdx="2" presStyleCnt="8">
        <dgm:presLayoutVars>
          <dgm:bulletEnabled val="1"/>
        </dgm:presLayoutVars>
      </dgm:prSet>
      <dgm:spPr/>
      <dgm:t>
        <a:bodyPr/>
        <a:lstStyle/>
        <a:p>
          <a:endParaRPr lang="en-US"/>
        </a:p>
      </dgm:t>
    </dgm:pt>
    <dgm:pt modelId="{45F13DA5-FF9D-49E9-A9CE-2CD09FE9A749}" type="pres">
      <dgm:prSet presAssocID="{B2DCCCD3-0D0C-484A-864A-B857821E08C2}" presName="sibTrans" presStyleLbl="node1" presStyleIdx="2" presStyleCnt="8"/>
      <dgm:spPr/>
      <dgm:t>
        <a:bodyPr/>
        <a:lstStyle/>
        <a:p>
          <a:endParaRPr lang="en-US"/>
        </a:p>
      </dgm:t>
    </dgm:pt>
    <dgm:pt modelId="{55737C6D-A6C7-40ED-9205-8B41AEB0E28D}" type="pres">
      <dgm:prSet presAssocID="{AAE0BA86-1021-4E32-8D32-3A74426BC5FD}" presName="dummy" presStyleCnt="0"/>
      <dgm:spPr/>
    </dgm:pt>
    <dgm:pt modelId="{04CE4185-BC43-490A-9A10-73897D5EC140}" type="pres">
      <dgm:prSet presAssocID="{AAE0BA86-1021-4E32-8D32-3A74426BC5FD}" presName="node" presStyleLbl="revTx" presStyleIdx="3" presStyleCnt="8">
        <dgm:presLayoutVars>
          <dgm:bulletEnabled val="1"/>
        </dgm:presLayoutVars>
      </dgm:prSet>
      <dgm:spPr/>
      <dgm:t>
        <a:bodyPr/>
        <a:lstStyle/>
        <a:p>
          <a:endParaRPr lang="en-US"/>
        </a:p>
      </dgm:t>
    </dgm:pt>
    <dgm:pt modelId="{A011F883-A60D-4282-9BDD-91FB7B844674}" type="pres">
      <dgm:prSet presAssocID="{E7F2DF73-772E-4C45-A178-371D85697B27}" presName="sibTrans" presStyleLbl="node1" presStyleIdx="3" presStyleCnt="8"/>
      <dgm:spPr/>
      <dgm:t>
        <a:bodyPr/>
        <a:lstStyle/>
        <a:p>
          <a:endParaRPr lang="en-US"/>
        </a:p>
      </dgm:t>
    </dgm:pt>
    <dgm:pt modelId="{10C1189C-2C1E-4A76-856D-56A7ACBF7758}" type="pres">
      <dgm:prSet presAssocID="{50BE0D93-93E9-4AD9-BCFA-B2A0FD8F3170}" presName="dummy" presStyleCnt="0"/>
      <dgm:spPr/>
    </dgm:pt>
    <dgm:pt modelId="{74151034-F122-4966-99F8-8B53ECF655C2}" type="pres">
      <dgm:prSet presAssocID="{50BE0D93-93E9-4AD9-BCFA-B2A0FD8F3170}" presName="node" presStyleLbl="revTx" presStyleIdx="4" presStyleCnt="8">
        <dgm:presLayoutVars>
          <dgm:bulletEnabled val="1"/>
        </dgm:presLayoutVars>
      </dgm:prSet>
      <dgm:spPr/>
      <dgm:t>
        <a:bodyPr/>
        <a:lstStyle/>
        <a:p>
          <a:endParaRPr lang="en-US"/>
        </a:p>
      </dgm:t>
    </dgm:pt>
    <dgm:pt modelId="{15D806FA-90FC-4D1F-BE15-29FAFB817994}" type="pres">
      <dgm:prSet presAssocID="{04C16FE7-CC20-47C7-9400-C99064AAD3CB}" presName="sibTrans" presStyleLbl="node1" presStyleIdx="4" presStyleCnt="8"/>
      <dgm:spPr/>
      <dgm:t>
        <a:bodyPr/>
        <a:lstStyle/>
        <a:p>
          <a:endParaRPr lang="en-US"/>
        </a:p>
      </dgm:t>
    </dgm:pt>
    <dgm:pt modelId="{5D72E9D8-729F-439C-943C-D61CC1F46AF7}" type="pres">
      <dgm:prSet presAssocID="{3CD7C983-B1C4-4DF0-A320-F0B16411EC1E}" presName="dummy" presStyleCnt="0"/>
      <dgm:spPr/>
    </dgm:pt>
    <dgm:pt modelId="{3F387052-702B-4D71-96FF-60D531A920AC}" type="pres">
      <dgm:prSet presAssocID="{3CD7C983-B1C4-4DF0-A320-F0B16411EC1E}" presName="node" presStyleLbl="revTx" presStyleIdx="5" presStyleCnt="8">
        <dgm:presLayoutVars>
          <dgm:bulletEnabled val="1"/>
        </dgm:presLayoutVars>
      </dgm:prSet>
      <dgm:spPr/>
      <dgm:t>
        <a:bodyPr/>
        <a:lstStyle/>
        <a:p>
          <a:endParaRPr lang="en-US"/>
        </a:p>
      </dgm:t>
    </dgm:pt>
    <dgm:pt modelId="{8C1D1ACA-2BE8-4AEC-B5FF-263B5EAB5373}" type="pres">
      <dgm:prSet presAssocID="{EDCC64BB-ABC5-4899-A86A-BACB0E940CDA}" presName="sibTrans" presStyleLbl="node1" presStyleIdx="5" presStyleCnt="8"/>
      <dgm:spPr/>
      <dgm:t>
        <a:bodyPr/>
        <a:lstStyle/>
        <a:p>
          <a:endParaRPr lang="en-US"/>
        </a:p>
      </dgm:t>
    </dgm:pt>
    <dgm:pt modelId="{B6E62D09-F160-44EE-9EE5-E50AA6106EDC}" type="pres">
      <dgm:prSet presAssocID="{478A77DC-B419-468D-85BD-204BF6120A52}" presName="dummy" presStyleCnt="0"/>
      <dgm:spPr/>
    </dgm:pt>
    <dgm:pt modelId="{A8F54E1E-93EF-4264-B39E-F15CBACEF210}" type="pres">
      <dgm:prSet presAssocID="{478A77DC-B419-468D-85BD-204BF6120A52}" presName="node" presStyleLbl="revTx" presStyleIdx="6" presStyleCnt="8">
        <dgm:presLayoutVars>
          <dgm:bulletEnabled val="1"/>
        </dgm:presLayoutVars>
      </dgm:prSet>
      <dgm:spPr/>
      <dgm:t>
        <a:bodyPr/>
        <a:lstStyle/>
        <a:p>
          <a:endParaRPr lang="en-US"/>
        </a:p>
      </dgm:t>
    </dgm:pt>
    <dgm:pt modelId="{D74974E8-A86F-4747-B8E5-51A5484EA9B2}" type="pres">
      <dgm:prSet presAssocID="{4DC18DE3-A522-414C-8AFB-BF0205C48BE9}" presName="sibTrans" presStyleLbl="node1" presStyleIdx="6" presStyleCnt="8"/>
      <dgm:spPr/>
      <dgm:t>
        <a:bodyPr/>
        <a:lstStyle/>
        <a:p>
          <a:endParaRPr lang="en-US"/>
        </a:p>
      </dgm:t>
    </dgm:pt>
    <dgm:pt modelId="{4974174E-0DCE-46D9-968C-FF5B46AA5055}" type="pres">
      <dgm:prSet presAssocID="{1FE7EA1D-2588-4AA1-9C67-1FBE91C8F151}" presName="dummy" presStyleCnt="0"/>
      <dgm:spPr/>
    </dgm:pt>
    <dgm:pt modelId="{E4974BFF-80C8-4BD3-A557-82A17496A467}" type="pres">
      <dgm:prSet presAssocID="{1FE7EA1D-2588-4AA1-9C67-1FBE91C8F151}" presName="node" presStyleLbl="revTx" presStyleIdx="7" presStyleCnt="8" custScaleY="100909">
        <dgm:presLayoutVars>
          <dgm:bulletEnabled val="1"/>
        </dgm:presLayoutVars>
      </dgm:prSet>
      <dgm:spPr/>
      <dgm:t>
        <a:bodyPr/>
        <a:lstStyle/>
        <a:p>
          <a:endParaRPr lang="en-US"/>
        </a:p>
      </dgm:t>
    </dgm:pt>
    <dgm:pt modelId="{13BA5051-A71F-4CA5-8D19-9837A500B00B}" type="pres">
      <dgm:prSet presAssocID="{0EDD9F29-F37B-4B9A-8490-A3C9BFABEAB0}" presName="sibTrans" presStyleLbl="node1" presStyleIdx="7" presStyleCnt="8"/>
      <dgm:spPr/>
      <dgm:t>
        <a:bodyPr/>
        <a:lstStyle/>
        <a:p>
          <a:endParaRPr lang="en-US"/>
        </a:p>
      </dgm:t>
    </dgm:pt>
  </dgm:ptLst>
  <dgm:cxnLst>
    <dgm:cxn modelId="{E4A3ECD0-F88D-4610-88F9-9CE7F6FEC347}" type="presOf" srcId="{7ECFACD8-3D74-4104-880E-D2D9ADBC13ED}" destId="{7A992090-C7B8-445D-94F2-35A822B05EE7}" srcOrd="0" destOrd="0" presId="urn:microsoft.com/office/officeart/2005/8/layout/cycle1"/>
    <dgm:cxn modelId="{62DE61C9-B81F-4093-A00D-328F58D89A39}" type="presOf" srcId="{E7F2DF73-772E-4C45-A178-371D85697B27}" destId="{A011F883-A60D-4282-9BDD-91FB7B844674}" srcOrd="0" destOrd="0" presId="urn:microsoft.com/office/officeart/2005/8/layout/cycle1"/>
    <dgm:cxn modelId="{926A2B17-703E-4101-923E-74FEEF8F7F1F}" srcId="{084FB96F-6101-4531-8E60-6088BA91B22B}" destId="{1FE7EA1D-2588-4AA1-9C67-1FBE91C8F151}" srcOrd="7" destOrd="0" parTransId="{A61DE081-0A7A-46F5-AB42-8339DA3AD175}" sibTransId="{0EDD9F29-F37B-4B9A-8490-A3C9BFABEAB0}"/>
    <dgm:cxn modelId="{51A6F760-D8CD-424F-8035-0D2D4AF54B43}" type="presOf" srcId="{AAE0BA86-1021-4E32-8D32-3A74426BC5FD}" destId="{04CE4185-BC43-490A-9A10-73897D5EC140}" srcOrd="0" destOrd="0" presId="urn:microsoft.com/office/officeart/2005/8/layout/cycle1"/>
    <dgm:cxn modelId="{25193CF9-7EC1-4233-BC33-FCEE599EF7C6}" srcId="{084FB96F-6101-4531-8E60-6088BA91B22B}" destId="{478A77DC-B419-468D-85BD-204BF6120A52}" srcOrd="6" destOrd="0" parTransId="{29228792-5354-4016-BDC8-49DBE7C13EFA}" sibTransId="{4DC18DE3-A522-414C-8AFB-BF0205C48BE9}"/>
    <dgm:cxn modelId="{06F1C26F-751E-41A3-B671-CF18547A0720}" type="presOf" srcId="{4DC18DE3-A522-414C-8AFB-BF0205C48BE9}" destId="{D74974E8-A86F-4747-B8E5-51A5484EA9B2}" srcOrd="0" destOrd="0" presId="urn:microsoft.com/office/officeart/2005/8/layout/cycle1"/>
    <dgm:cxn modelId="{D00B0392-CEEC-4F8C-A5AB-2EF807497C45}" type="presOf" srcId="{36596F83-AA38-4167-B066-74496DD709AA}" destId="{7A070A30-FA59-4B77-B2FD-86220A2EAF1C}" srcOrd="0" destOrd="0" presId="urn:microsoft.com/office/officeart/2005/8/layout/cycle1"/>
    <dgm:cxn modelId="{436AD3E9-A45D-4735-AF2C-32B095F43DD2}" srcId="{084FB96F-6101-4531-8E60-6088BA91B22B}" destId="{AAE0BA86-1021-4E32-8D32-3A74426BC5FD}" srcOrd="3" destOrd="0" parTransId="{EA95AF1F-7B8A-4A74-91FA-728B0125E3BF}" sibTransId="{E7F2DF73-772E-4C45-A178-371D85697B27}"/>
    <dgm:cxn modelId="{7F829EAF-9FD2-4956-A94A-B71D8E718CD0}" srcId="{084FB96F-6101-4531-8E60-6088BA91B22B}" destId="{BF16EA4E-595A-4ECB-BC60-6A85FFFF9112}" srcOrd="0" destOrd="0" parTransId="{51DAD013-5AB2-434F-A850-F0FA541DCAB1}" sibTransId="{7ECFACD8-3D74-4104-880E-D2D9ADBC13ED}"/>
    <dgm:cxn modelId="{97579BF9-9D9F-4D68-87EE-A02B880CDB88}" srcId="{084FB96F-6101-4531-8E60-6088BA91B22B}" destId="{50BE0D93-93E9-4AD9-BCFA-B2A0FD8F3170}" srcOrd="4" destOrd="0" parTransId="{E8CCEAF1-F61D-4C4E-AFEA-9586B176CC01}" sibTransId="{04C16FE7-CC20-47C7-9400-C99064AAD3CB}"/>
    <dgm:cxn modelId="{35B2892F-531A-4018-BE43-3E48B4FC7F81}" type="presOf" srcId="{3CD7C983-B1C4-4DF0-A320-F0B16411EC1E}" destId="{3F387052-702B-4D71-96FF-60D531A920AC}" srcOrd="0" destOrd="0" presId="urn:microsoft.com/office/officeart/2005/8/layout/cycle1"/>
    <dgm:cxn modelId="{B62C9578-0417-40D5-B6D9-D720C5F22878}" type="presOf" srcId="{1FE7EA1D-2588-4AA1-9C67-1FBE91C8F151}" destId="{E4974BFF-80C8-4BD3-A557-82A17496A467}" srcOrd="0" destOrd="0" presId="urn:microsoft.com/office/officeart/2005/8/layout/cycle1"/>
    <dgm:cxn modelId="{36849FB3-2FB2-4EC2-91A4-99E621B6EB2A}" type="presOf" srcId="{B2DCCCD3-0D0C-484A-864A-B857821E08C2}" destId="{45F13DA5-FF9D-49E9-A9CE-2CD09FE9A749}" srcOrd="0" destOrd="0" presId="urn:microsoft.com/office/officeart/2005/8/layout/cycle1"/>
    <dgm:cxn modelId="{4F8E9C6A-96BD-4407-9E45-F6EAC49C5CFD}" type="presOf" srcId="{0EDD9F29-F37B-4B9A-8490-A3C9BFABEAB0}" destId="{13BA5051-A71F-4CA5-8D19-9837A500B00B}" srcOrd="0" destOrd="0" presId="urn:microsoft.com/office/officeart/2005/8/layout/cycle1"/>
    <dgm:cxn modelId="{F7E110B9-5855-44D3-A0DF-A374B02BBA31}" srcId="{084FB96F-6101-4531-8E60-6088BA91B22B}" destId="{1FA06FE0-2A56-4D29-986B-1A3FA07281C0}" srcOrd="1" destOrd="0" parTransId="{E551F59D-B992-496A-B50F-F11002629CA4}" sibTransId="{36596F83-AA38-4167-B066-74496DD709AA}"/>
    <dgm:cxn modelId="{AEE453FD-28C5-4C2F-A7F0-33876EF9DF52}" srcId="{084FB96F-6101-4531-8E60-6088BA91B22B}" destId="{3CD7C983-B1C4-4DF0-A320-F0B16411EC1E}" srcOrd="5" destOrd="0" parTransId="{4D6B4815-70D4-4AA9-A410-18F49C5DE680}" sibTransId="{EDCC64BB-ABC5-4899-A86A-BACB0E940CDA}"/>
    <dgm:cxn modelId="{040E5DAF-2B3A-4DE8-B9D0-ED84BB335BEE}" type="presOf" srcId="{1FA06FE0-2A56-4D29-986B-1A3FA07281C0}" destId="{6BC24305-142C-4F54-A633-2285B560A754}" srcOrd="0" destOrd="0" presId="urn:microsoft.com/office/officeart/2005/8/layout/cycle1"/>
    <dgm:cxn modelId="{B94709DF-229E-4E0C-981A-C2DBBB84F312}" type="presOf" srcId="{478A77DC-B419-468D-85BD-204BF6120A52}" destId="{A8F54E1E-93EF-4264-B39E-F15CBACEF210}" srcOrd="0" destOrd="0" presId="urn:microsoft.com/office/officeart/2005/8/layout/cycle1"/>
    <dgm:cxn modelId="{019A03FF-413D-428E-8B91-AACBEB2D01D7}" srcId="{084FB96F-6101-4531-8E60-6088BA91B22B}" destId="{8E65D020-2E45-4FE4-B62B-F6E51AE57AF2}" srcOrd="2" destOrd="0" parTransId="{A61F02C9-FC46-4FF8-BB29-195B18F5739C}" sibTransId="{B2DCCCD3-0D0C-484A-864A-B857821E08C2}"/>
    <dgm:cxn modelId="{2C17D8DC-C367-4C10-AF1F-F1FEB4F3CE06}" type="presOf" srcId="{EDCC64BB-ABC5-4899-A86A-BACB0E940CDA}" destId="{8C1D1ACA-2BE8-4AEC-B5FF-263B5EAB5373}" srcOrd="0" destOrd="0" presId="urn:microsoft.com/office/officeart/2005/8/layout/cycle1"/>
    <dgm:cxn modelId="{EE3ABB7F-CE03-4DD6-A89C-06FE8A117ABD}" type="presOf" srcId="{8E65D020-2E45-4FE4-B62B-F6E51AE57AF2}" destId="{BC60928F-E9E8-4962-9D98-97C2BAD8B05A}" srcOrd="0" destOrd="0" presId="urn:microsoft.com/office/officeart/2005/8/layout/cycle1"/>
    <dgm:cxn modelId="{8CEB2D64-E81A-4901-8D00-7E1E90B3DA93}" type="presOf" srcId="{04C16FE7-CC20-47C7-9400-C99064AAD3CB}" destId="{15D806FA-90FC-4D1F-BE15-29FAFB817994}" srcOrd="0" destOrd="0" presId="urn:microsoft.com/office/officeart/2005/8/layout/cycle1"/>
    <dgm:cxn modelId="{F359F74E-EDA1-499F-A9DD-9C22A955B365}" type="presOf" srcId="{084FB96F-6101-4531-8E60-6088BA91B22B}" destId="{02344720-F9C7-4367-970A-54215611837D}" srcOrd="0" destOrd="0" presId="urn:microsoft.com/office/officeart/2005/8/layout/cycle1"/>
    <dgm:cxn modelId="{45C28114-2DB8-45C6-A48D-EAB772B9AE6A}" type="presOf" srcId="{50BE0D93-93E9-4AD9-BCFA-B2A0FD8F3170}" destId="{74151034-F122-4966-99F8-8B53ECF655C2}" srcOrd="0" destOrd="0" presId="urn:microsoft.com/office/officeart/2005/8/layout/cycle1"/>
    <dgm:cxn modelId="{D2C5207B-262D-4FBE-B2E1-0AA99335AD8F}" type="presOf" srcId="{BF16EA4E-595A-4ECB-BC60-6A85FFFF9112}" destId="{5339F5AC-B394-4F06-B733-A07F855646DF}" srcOrd="0" destOrd="0" presId="urn:microsoft.com/office/officeart/2005/8/layout/cycle1"/>
    <dgm:cxn modelId="{AB8741A7-5B9D-4430-9047-E8C1C829BFDA}" type="presParOf" srcId="{02344720-F9C7-4367-970A-54215611837D}" destId="{224DC18D-6D8F-4344-BFB8-B318E8279B0D}" srcOrd="0" destOrd="0" presId="urn:microsoft.com/office/officeart/2005/8/layout/cycle1"/>
    <dgm:cxn modelId="{C5B1D2A3-CFFE-4F6B-9C93-4015E4E61B5F}" type="presParOf" srcId="{02344720-F9C7-4367-970A-54215611837D}" destId="{5339F5AC-B394-4F06-B733-A07F855646DF}" srcOrd="1" destOrd="0" presId="urn:microsoft.com/office/officeart/2005/8/layout/cycle1"/>
    <dgm:cxn modelId="{60FF6CB0-95DE-42CD-A311-051AC36F08C8}" type="presParOf" srcId="{02344720-F9C7-4367-970A-54215611837D}" destId="{7A992090-C7B8-445D-94F2-35A822B05EE7}" srcOrd="2" destOrd="0" presId="urn:microsoft.com/office/officeart/2005/8/layout/cycle1"/>
    <dgm:cxn modelId="{F1DEB411-99CF-4A1E-A8B8-3CFF957976D2}" type="presParOf" srcId="{02344720-F9C7-4367-970A-54215611837D}" destId="{1FC5C9CB-3900-4231-865A-1BDB08493422}" srcOrd="3" destOrd="0" presId="urn:microsoft.com/office/officeart/2005/8/layout/cycle1"/>
    <dgm:cxn modelId="{20D2CBC9-3D44-45CF-B7C1-7F8A7E8DBD02}" type="presParOf" srcId="{02344720-F9C7-4367-970A-54215611837D}" destId="{6BC24305-142C-4F54-A633-2285B560A754}" srcOrd="4" destOrd="0" presId="urn:microsoft.com/office/officeart/2005/8/layout/cycle1"/>
    <dgm:cxn modelId="{AA05D829-4D30-48D8-92F7-7A21BBB305B5}" type="presParOf" srcId="{02344720-F9C7-4367-970A-54215611837D}" destId="{7A070A30-FA59-4B77-B2FD-86220A2EAF1C}" srcOrd="5" destOrd="0" presId="urn:microsoft.com/office/officeart/2005/8/layout/cycle1"/>
    <dgm:cxn modelId="{59A1DF38-F6DE-4417-9358-D873C5AE600A}" type="presParOf" srcId="{02344720-F9C7-4367-970A-54215611837D}" destId="{9CB70EC0-14F6-4786-9531-D87EFA6B66F3}" srcOrd="6" destOrd="0" presId="urn:microsoft.com/office/officeart/2005/8/layout/cycle1"/>
    <dgm:cxn modelId="{46461D2A-451D-4BC1-9415-58B6A9883A5A}" type="presParOf" srcId="{02344720-F9C7-4367-970A-54215611837D}" destId="{BC60928F-E9E8-4962-9D98-97C2BAD8B05A}" srcOrd="7" destOrd="0" presId="urn:microsoft.com/office/officeart/2005/8/layout/cycle1"/>
    <dgm:cxn modelId="{AFE0AED3-27F2-4FFC-872F-6099228D18CA}" type="presParOf" srcId="{02344720-F9C7-4367-970A-54215611837D}" destId="{45F13DA5-FF9D-49E9-A9CE-2CD09FE9A749}" srcOrd="8" destOrd="0" presId="urn:microsoft.com/office/officeart/2005/8/layout/cycle1"/>
    <dgm:cxn modelId="{457DE756-5147-4589-BFE4-0630DF6D130F}" type="presParOf" srcId="{02344720-F9C7-4367-970A-54215611837D}" destId="{55737C6D-A6C7-40ED-9205-8B41AEB0E28D}" srcOrd="9" destOrd="0" presId="urn:microsoft.com/office/officeart/2005/8/layout/cycle1"/>
    <dgm:cxn modelId="{D4276C5D-698A-4F38-A747-96C238C2D87E}" type="presParOf" srcId="{02344720-F9C7-4367-970A-54215611837D}" destId="{04CE4185-BC43-490A-9A10-73897D5EC140}" srcOrd="10" destOrd="0" presId="urn:microsoft.com/office/officeart/2005/8/layout/cycle1"/>
    <dgm:cxn modelId="{209C5B28-228E-483D-BE7F-A180F5793BE7}" type="presParOf" srcId="{02344720-F9C7-4367-970A-54215611837D}" destId="{A011F883-A60D-4282-9BDD-91FB7B844674}" srcOrd="11" destOrd="0" presId="urn:microsoft.com/office/officeart/2005/8/layout/cycle1"/>
    <dgm:cxn modelId="{C36D082E-1803-40D5-90F0-34ECB724B18B}" type="presParOf" srcId="{02344720-F9C7-4367-970A-54215611837D}" destId="{10C1189C-2C1E-4A76-856D-56A7ACBF7758}" srcOrd="12" destOrd="0" presId="urn:microsoft.com/office/officeart/2005/8/layout/cycle1"/>
    <dgm:cxn modelId="{EE8B6106-70B7-4F47-AF6F-81CCDEBAE6A0}" type="presParOf" srcId="{02344720-F9C7-4367-970A-54215611837D}" destId="{74151034-F122-4966-99F8-8B53ECF655C2}" srcOrd="13" destOrd="0" presId="urn:microsoft.com/office/officeart/2005/8/layout/cycle1"/>
    <dgm:cxn modelId="{F0FCA592-1FBE-4A70-9A0C-C1474AF9D914}" type="presParOf" srcId="{02344720-F9C7-4367-970A-54215611837D}" destId="{15D806FA-90FC-4D1F-BE15-29FAFB817994}" srcOrd="14" destOrd="0" presId="urn:microsoft.com/office/officeart/2005/8/layout/cycle1"/>
    <dgm:cxn modelId="{99F8D40C-4586-4500-BEB9-2497DCE2656B}" type="presParOf" srcId="{02344720-F9C7-4367-970A-54215611837D}" destId="{5D72E9D8-729F-439C-943C-D61CC1F46AF7}" srcOrd="15" destOrd="0" presId="urn:microsoft.com/office/officeart/2005/8/layout/cycle1"/>
    <dgm:cxn modelId="{E7073201-438F-4372-8EF2-99E43CA52494}" type="presParOf" srcId="{02344720-F9C7-4367-970A-54215611837D}" destId="{3F387052-702B-4D71-96FF-60D531A920AC}" srcOrd="16" destOrd="0" presId="urn:microsoft.com/office/officeart/2005/8/layout/cycle1"/>
    <dgm:cxn modelId="{4338F2B7-1271-4C21-A0E3-5B995BA35E49}" type="presParOf" srcId="{02344720-F9C7-4367-970A-54215611837D}" destId="{8C1D1ACA-2BE8-4AEC-B5FF-263B5EAB5373}" srcOrd="17" destOrd="0" presId="urn:microsoft.com/office/officeart/2005/8/layout/cycle1"/>
    <dgm:cxn modelId="{FFAFA1F5-AB53-4F1D-BE26-344D2ABA2C55}" type="presParOf" srcId="{02344720-F9C7-4367-970A-54215611837D}" destId="{B6E62D09-F160-44EE-9EE5-E50AA6106EDC}" srcOrd="18" destOrd="0" presId="urn:microsoft.com/office/officeart/2005/8/layout/cycle1"/>
    <dgm:cxn modelId="{ECFEA2A3-B884-4690-AAE5-4D2EEE128971}" type="presParOf" srcId="{02344720-F9C7-4367-970A-54215611837D}" destId="{A8F54E1E-93EF-4264-B39E-F15CBACEF210}" srcOrd="19" destOrd="0" presId="urn:microsoft.com/office/officeart/2005/8/layout/cycle1"/>
    <dgm:cxn modelId="{AEC4B388-A2C1-4533-BD19-CED80A7F4644}" type="presParOf" srcId="{02344720-F9C7-4367-970A-54215611837D}" destId="{D74974E8-A86F-4747-B8E5-51A5484EA9B2}" srcOrd="20" destOrd="0" presId="urn:microsoft.com/office/officeart/2005/8/layout/cycle1"/>
    <dgm:cxn modelId="{A12D5572-27FB-47CE-94EF-BA2535CD850C}" type="presParOf" srcId="{02344720-F9C7-4367-970A-54215611837D}" destId="{4974174E-0DCE-46D9-968C-FF5B46AA5055}" srcOrd="21" destOrd="0" presId="urn:microsoft.com/office/officeart/2005/8/layout/cycle1"/>
    <dgm:cxn modelId="{FE4D6636-F5DD-4A45-8FF4-F5283D651CEF}" type="presParOf" srcId="{02344720-F9C7-4367-970A-54215611837D}" destId="{E4974BFF-80C8-4BD3-A557-82A17496A467}" srcOrd="22" destOrd="0" presId="urn:microsoft.com/office/officeart/2005/8/layout/cycle1"/>
    <dgm:cxn modelId="{8087A4D3-2173-4A22-B199-1C4B889450F9}" type="presParOf" srcId="{02344720-F9C7-4367-970A-54215611837D}" destId="{13BA5051-A71F-4CA5-8D19-9837A500B00B}"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203635"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203635" y="2645"/>
        <a:ext cx="976915" cy="976915"/>
      </dsp:txXfrm>
    </dsp:sp>
    <dsp:sp modelId="{7A992090-C7B8-445D-94F2-35A822B05EE7}">
      <dsp:nvSpPr>
        <dsp:cNvPr id="0" name=""/>
        <dsp:cNvSpPr/>
      </dsp:nvSpPr>
      <dsp:spPr>
        <a:xfrm>
          <a:off x="2008986" y="9332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564463"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564463" y="1363473"/>
        <a:ext cx="976915" cy="976915"/>
      </dsp:txXfrm>
    </dsp:sp>
    <dsp:sp modelId="{7A070A30-FA59-4B77-B2FD-86220A2EAF1C}">
      <dsp:nvSpPr>
        <dsp:cNvPr id="0" name=""/>
        <dsp:cNvSpPr/>
      </dsp:nvSpPr>
      <dsp:spPr>
        <a:xfrm>
          <a:off x="2008986" y="9332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564463"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 Select health workers to contact (iHRIS)</a:t>
          </a:r>
          <a:endParaRPr lang="en-US" sz="1000" kern="1200" dirty="0"/>
        </a:p>
      </dsp:txBody>
      <dsp:txXfrm>
        <a:off x="6564463" y="3287975"/>
        <a:ext cx="976915" cy="976915"/>
      </dsp:txXfrm>
    </dsp:sp>
    <dsp:sp modelId="{45F13DA5-FF9D-49E9-A9CE-2CD09FE9A749}">
      <dsp:nvSpPr>
        <dsp:cNvPr id="0" name=""/>
        <dsp:cNvSpPr/>
      </dsp:nvSpPr>
      <dsp:spPr>
        <a:xfrm>
          <a:off x="2008986" y="9332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203635"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203635" y="4648803"/>
        <a:ext cx="976915" cy="976915"/>
      </dsp:txXfrm>
    </dsp:sp>
    <dsp:sp modelId="{A011F883-A60D-4282-9BDD-91FB7B844674}">
      <dsp:nvSpPr>
        <dsp:cNvPr id="0" name=""/>
        <dsp:cNvSpPr/>
      </dsp:nvSpPr>
      <dsp:spPr>
        <a:xfrm>
          <a:off x="2008986" y="9332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279133"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279133" y="4648803"/>
        <a:ext cx="976915" cy="976915"/>
      </dsp:txXfrm>
    </dsp:sp>
    <dsp:sp modelId="{15D806FA-90FC-4D1F-BE15-29FAFB817994}">
      <dsp:nvSpPr>
        <dsp:cNvPr id="0" name=""/>
        <dsp:cNvSpPr/>
      </dsp:nvSpPr>
      <dsp:spPr>
        <a:xfrm>
          <a:off x="2008986" y="9332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918305"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6.Export mHero data for analysis</a:t>
          </a:r>
          <a:endParaRPr lang="en-US" sz="1000" kern="1200" dirty="0"/>
        </a:p>
      </dsp:txBody>
      <dsp:txXfrm>
        <a:off x="1918305" y="3287975"/>
        <a:ext cx="976915" cy="976915"/>
      </dsp:txXfrm>
    </dsp:sp>
    <dsp:sp modelId="{8C1D1ACA-2BE8-4AEC-B5FF-263B5EAB5373}">
      <dsp:nvSpPr>
        <dsp:cNvPr id="0" name=""/>
        <dsp:cNvSpPr/>
      </dsp:nvSpPr>
      <dsp:spPr>
        <a:xfrm>
          <a:off x="2008986" y="9332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18305"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18305" y="1363473"/>
        <a:ext cx="976915" cy="976915"/>
      </dsp:txXfrm>
    </dsp:sp>
    <dsp:sp modelId="{D74974E8-A86F-4747-B8E5-51A5484EA9B2}">
      <dsp:nvSpPr>
        <dsp:cNvPr id="0" name=""/>
        <dsp:cNvSpPr/>
      </dsp:nvSpPr>
      <dsp:spPr>
        <a:xfrm>
          <a:off x="2008986" y="9332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279133"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279133" y="2645"/>
        <a:ext cx="976915" cy="976915"/>
      </dsp:txXfrm>
    </dsp:sp>
    <dsp:sp modelId="{13BA5051-A71F-4CA5-8D19-9837A500B00B}">
      <dsp:nvSpPr>
        <dsp:cNvPr id="0" name=""/>
        <dsp:cNvSpPr/>
      </dsp:nvSpPr>
      <dsp:spPr>
        <a:xfrm>
          <a:off x="2008986" y="9332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185762"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185762" y="2645"/>
        <a:ext cx="976915" cy="976915"/>
      </dsp:txXfrm>
    </dsp:sp>
    <dsp:sp modelId="{7A992090-C7B8-445D-94F2-35A822B05EE7}">
      <dsp:nvSpPr>
        <dsp:cNvPr id="0" name=""/>
        <dsp:cNvSpPr/>
      </dsp:nvSpPr>
      <dsp:spPr>
        <a:xfrm>
          <a:off x="1991113" y="9332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510845" y="1363473"/>
          <a:ext cx="1048406"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510845" y="1363473"/>
        <a:ext cx="1048406" cy="976915"/>
      </dsp:txXfrm>
    </dsp:sp>
    <dsp:sp modelId="{7A070A30-FA59-4B77-B2FD-86220A2EAF1C}">
      <dsp:nvSpPr>
        <dsp:cNvPr id="0" name=""/>
        <dsp:cNvSpPr/>
      </dsp:nvSpPr>
      <dsp:spPr>
        <a:xfrm>
          <a:off x="1991113" y="9332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546590"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 Select health workers to contact (iHRIS)</a:t>
          </a:r>
          <a:endParaRPr lang="en-US" sz="1000" kern="1200" dirty="0"/>
        </a:p>
      </dsp:txBody>
      <dsp:txXfrm>
        <a:off x="6546590" y="3287975"/>
        <a:ext cx="976915" cy="976915"/>
      </dsp:txXfrm>
    </dsp:sp>
    <dsp:sp modelId="{45F13DA5-FF9D-49E9-A9CE-2CD09FE9A749}">
      <dsp:nvSpPr>
        <dsp:cNvPr id="0" name=""/>
        <dsp:cNvSpPr/>
      </dsp:nvSpPr>
      <dsp:spPr>
        <a:xfrm>
          <a:off x="1991113" y="9332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185762"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185762" y="4648803"/>
        <a:ext cx="976915" cy="976915"/>
      </dsp:txXfrm>
    </dsp:sp>
    <dsp:sp modelId="{A011F883-A60D-4282-9BDD-91FB7B844674}">
      <dsp:nvSpPr>
        <dsp:cNvPr id="0" name=""/>
        <dsp:cNvSpPr/>
      </dsp:nvSpPr>
      <dsp:spPr>
        <a:xfrm>
          <a:off x="1991113" y="9332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261261"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261261" y="4648803"/>
        <a:ext cx="976915" cy="976915"/>
      </dsp:txXfrm>
    </dsp:sp>
    <dsp:sp modelId="{15D806FA-90FC-4D1F-BE15-29FAFB817994}">
      <dsp:nvSpPr>
        <dsp:cNvPr id="0" name=""/>
        <dsp:cNvSpPr/>
      </dsp:nvSpPr>
      <dsp:spPr>
        <a:xfrm>
          <a:off x="1991113" y="9332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900432"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 Export mHero data for analysis</a:t>
          </a:r>
          <a:endParaRPr lang="en-US" sz="1000" kern="1200" dirty="0"/>
        </a:p>
      </dsp:txBody>
      <dsp:txXfrm>
        <a:off x="1900432" y="3287975"/>
        <a:ext cx="976915" cy="976915"/>
      </dsp:txXfrm>
    </dsp:sp>
    <dsp:sp modelId="{8C1D1ACA-2BE8-4AEC-B5FF-263B5EAB5373}">
      <dsp:nvSpPr>
        <dsp:cNvPr id="0" name=""/>
        <dsp:cNvSpPr/>
      </dsp:nvSpPr>
      <dsp:spPr>
        <a:xfrm>
          <a:off x="1991113" y="9332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00432"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00432" y="1363473"/>
        <a:ext cx="976915" cy="976915"/>
      </dsp:txXfrm>
    </dsp:sp>
    <dsp:sp modelId="{D74974E8-A86F-4747-B8E5-51A5484EA9B2}">
      <dsp:nvSpPr>
        <dsp:cNvPr id="0" name=""/>
        <dsp:cNvSpPr/>
      </dsp:nvSpPr>
      <dsp:spPr>
        <a:xfrm>
          <a:off x="1991113" y="9332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261261"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261261" y="2645"/>
        <a:ext cx="976915" cy="976915"/>
      </dsp:txXfrm>
    </dsp:sp>
    <dsp:sp modelId="{13BA5051-A71F-4CA5-8D19-9837A500B00B}">
      <dsp:nvSpPr>
        <dsp:cNvPr id="0" name=""/>
        <dsp:cNvSpPr/>
      </dsp:nvSpPr>
      <dsp:spPr>
        <a:xfrm>
          <a:off x="1991113" y="9332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203635"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203635" y="2645"/>
        <a:ext cx="976915" cy="976915"/>
      </dsp:txXfrm>
    </dsp:sp>
    <dsp:sp modelId="{7A992090-C7B8-445D-94F2-35A822B05EE7}">
      <dsp:nvSpPr>
        <dsp:cNvPr id="0" name=""/>
        <dsp:cNvSpPr/>
      </dsp:nvSpPr>
      <dsp:spPr>
        <a:xfrm>
          <a:off x="2008986" y="9332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564463"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564463" y="1363473"/>
        <a:ext cx="976915" cy="976915"/>
      </dsp:txXfrm>
    </dsp:sp>
    <dsp:sp modelId="{7A070A30-FA59-4B77-B2FD-86220A2EAF1C}">
      <dsp:nvSpPr>
        <dsp:cNvPr id="0" name=""/>
        <dsp:cNvSpPr/>
      </dsp:nvSpPr>
      <dsp:spPr>
        <a:xfrm>
          <a:off x="2008986" y="9332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564463"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a:t>
          </a:r>
          <a:r>
            <a:rPr lang="en-US" sz="1000" kern="1200" smtClean="0">
              <a:latin typeface="Century Gothic" panose="020B0502020202020204" pitchFamily="34" charset="0"/>
              <a:cs typeface="+mn-cs"/>
            </a:rPr>
            <a:t>. Select health </a:t>
          </a:r>
          <a:r>
            <a:rPr lang="en-US" sz="1000" kern="1200" dirty="0" smtClean="0">
              <a:latin typeface="Century Gothic" panose="020B0502020202020204" pitchFamily="34" charset="0"/>
              <a:cs typeface="+mn-cs"/>
            </a:rPr>
            <a:t>workers to contact (iHRIS)</a:t>
          </a:r>
          <a:endParaRPr lang="en-US" sz="1000" kern="1200" dirty="0"/>
        </a:p>
      </dsp:txBody>
      <dsp:txXfrm>
        <a:off x="6564463" y="3287975"/>
        <a:ext cx="976915" cy="976915"/>
      </dsp:txXfrm>
    </dsp:sp>
    <dsp:sp modelId="{45F13DA5-FF9D-49E9-A9CE-2CD09FE9A749}">
      <dsp:nvSpPr>
        <dsp:cNvPr id="0" name=""/>
        <dsp:cNvSpPr/>
      </dsp:nvSpPr>
      <dsp:spPr>
        <a:xfrm>
          <a:off x="2008986" y="9332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203635"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203635" y="4648803"/>
        <a:ext cx="976915" cy="976915"/>
      </dsp:txXfrm>
    </dsp:sp>
    <dsp:sp modelId="{A011F883-A60D-4282-9BDD-91FB7B844674}">
      <dsp:nvSpPr>
        <dsp:cNvPr id="0" name=""/>
        <dsp:cNvSpPr/>
      </dsp:nvSpPr>
      <dsp:spPr>
        <a:xfrm>
          <a:off x="2008986" y="9332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279133"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279133" y="4648803"/>
        <a:ext cx="976915" cy="976915"/>
      </dsp:txXfrm>
    </dsp:sp>
    <dsp:sp modelId="{15D806FA-90FC-4D1F-BE15-29FAFB817994}">
      <dsp:nvSpPr>
        <dsp:cNvPr id="0" name=""/>
        <dsp:cNvSpPr/>
      </dsp:nvSpPr>
      <dsp:spPr>
        <a:xfrm>
          <a:off x="2008986" y="9332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918305"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 Export mHero data for analysis</a:t>
          </a:r>
          <a:endParaRPr lang="en-US" sz="1000" kern="1200" dirty="0"/>
        </a:p>
      </dsp:txBody>
      <dsp:txXfrm>
        <a:off x="1918305" y="3287975"/>
        <a:ext cx="976915" cy="976915"/>
      </dsp:txXfrm>
    </dsp:sp>
    <dsp:sp modelId="{8C1D1ACA-2BE8-4AEC-B5FF-263B5EAB5373}">
      <dsp:nvSpPr>
        <dsp:cNvPr id="0" name=""/>
        <dsp:cNvSpPr/>
      </dsp:nvSpPr>
      <dsp:spPr>
        <a:xfrm>
          <a:off x="2008986" y="9332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18305"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18305" y="1363473"/>
        <a:ext cx="976915" cy="976915"/>
      </dsp:txXfrm>
    </dsp:sp>
    <dsp:sp modelId="{D74974E8-A86F-4747-B8E5-51A5484EA9B2}">
      <dsp:nvSpPr>
        <dsp:cNvPr id="0" name=""/>
        <dsp:cNvSpPr/>
      </dsp:nvSpPr>
      <dsp:spPr>
        <a:xfrm>
          <a:off x="2008986" y="9332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279133"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279133" y="2645"/>
        <a:ext cx="976915" cy="976915"/>
      </dsp:txXfrm>
    </dsp:sp>
    <dsp:sp modelId="{13BA5051-A71F-4CA5-8D19-9837A500B00B}">
      <dsp:nvSpPr>
        <dsp:cNvPr id="0" name=""/>
        <dsp:cNvSpPr/>
      </dsp:nvSpPr>
      <dsp:spPr>
        <a:xfrm>
          <a:off x="2008986" y="9332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203635"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203635" y="2645"/>
        <a:ext cx="976915" cy="976915"/>
      </dsp:txXfrm>
    </dsp:sp>
    <dsp:sp modelId="{7A992090-C7B8-445D-94F2-35A822B05EE7}">
      <dsp:nvSpPr>
        <dsp:cNvPr id="0" name=""/>
        <dsp:cNvSpPr/>
      </dsp:nvSpPr>
      <dsp:spPr>
        <a:xfrm>
          <a:off x="2008986" y="9332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564463"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564463" y="1363473"/>
        <a:ext cx="976915" cy="976915"/>
      </dsp:txXfrm>
    </dsp:sp>
    <dsp:sp modelId="{7A070A30-FA59-4B77-B2FD-86220A2EAF1C}">
      <dsp:nvSpPr>
        <dsp:cNvPr id="0" name=""/>
        <dsp:cNvSpPr/>
      </dsp:nvSpPr>
      <dsp:spPr>
        <a:xfrm>
          <a:off x="2008986" y="9332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564463"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 Select health workers to contact (iHRIS)</a:t>
          </a:r>
          <a:endParaRPr lang="en-US" sz="1000" kern="1200" dirty="0"/>
        </a:p>
      </dsp:txBody>
      <dsp:txXfrm>
        <a:off x="6564463" y="3287975"/>
        <a:ext cx="976915" cy="976915"/>
      </dsp:txXfrm>
    </dsp:sp>
    <dsp:sp modelId="{45F13DA5-FF9D-49E9-A9CE-2CD09FE9A749}">
      <dsp:nvSpPr>
        <dsp:cNvPr id="0" name=""/>
        <dsp:cNvSpPr/>
      </dsp:nvSpPr>
      <dsp:spPr>
        <a:xfrm>
          <a:off x="2008986" y="9332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203635"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203635" y="4648803"/>
        <a:ext cx="976915" cy="976915"/>
      </dsp:txXfrm>
    </dsp:sp>
    <dsp:sp modelId="{A011F883-A60D-4282-9BDD-91FB7B844674}">
      <dsp:nvSpPr>
        <dsp:cNvPr id="0" name=""/>
        <dsp:cNvSpPr/>
      </dsp:nvSpPr>
      <dsp:spPr>
        <a:xfrm>
          <a:off x="2008986" y="9332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279133"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279133" y="4648803"/>
        <a:ext cx="976915" cy="976915"/>
      </dsp:txXfrm>
    </dsp:sp>
    <dsp:sp modelId="{15D806FA-90FC-4D1F-BE15-29FAFB817994}">
      <dsp:nvSpPr>
        <dsp:cNvPr id="0" name=""/>
        <dsp:cNvSpPr/>
      </dsp:nvSpPr>
      <dsp:spPr>
        <a:xfrm>
          <a:off x="2008986" y="9332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918305"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 Export mHero data for analysis</a:t>
          </a:r>
          <a:endParaRPr lang="en-US" sz="1000" kern="1200" dirty="0"/>
        </a:p>
      </dsp:txBody>
      <dsp:txXfrm>
        <a:off x="1918305" y="3287975"/>
        <a:ext cx="976915" cy="976915"/>
      </dsp:txXfrm>
    </dsp:sp>
    <dsp:sp modelId="{8C1D1ACA-2BE8-4AEC-B5FF-263B5EAB5373}">
      <dsp:nvSpPr>
        <dsp:cNvPr id="0" name=""/>
        <dsp:cNvSpPr/>
      </dsp:nvSpPr>
      <dsp:spPr>
        <a:xfrm>
          <a:off x="2008986" y="9332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18305"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18305" y="1363473"/>
        <a:ext cx="976915" cy="976915"/>
      </dsp:txXfrm>
    </dsp:sp>
    <dsp:sp modelId="{D74974E8-A86F-4747-B8E5-51A5484EA9B2}">
      <dsp:nvSpPr>
        <dsp:cNvPr id="0" name=""/>
        <dsp:cNvSpPr/>
      </dsp:nvSpPr>
      <dsp:spPr>
        <a:xfrm>
          <a:off x="2008986" y="9332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279133"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279133" y="2645"/>
        <a:ext cx="976915" cy="976915"/>
      </dsp:txXfrm>
    </dsp:sp>
    <dsp:sp modelId="{13BA5051-A71F-4CA5-8D19-9837A500B00B}">
      <dsp:nvSpPr>
        <dsp:cNvPr id="0" name=""/>
        <dsp:cNvSpPr/>
      </dsp:nvSpPr>
      <dsp:spPr>
        <a:xfrm>
          <a:off x="2008986" y="9332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203635"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203635" y="2645"/>
        <a:ext cx="976915" cy="976915"/>
      </dsp:txXfrm>
    </dsp:sp>
    <dsp:sp modelId="{7A992090-C7B8-445D-94F2-35A822B05EE7}">
      <dsp:nvSpPr>
        <dsp:cNvPr id="0" name=""/>
        <dsp:cNvSpPr/>
      </dsp:nvSpPr>
      <dsp:spPr>
        <a:xfrm>
          <a:off x="2008986" y="9332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564463"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564463" y="1363473"/>
        <a:ext cx="976915" cy="976915"/>
      </dsp:txXfrm>
    </dsp:sp>
    <dsp:sp modelId="{7A070A30-FA59-4B77-B2FD-86220A2EAF1C}">
      <dsp:nvSpPr>
        <dsp:cNvPr id="0" name=""/>
        <dsp:cNvSpPr/>
      </dsp:nvSpPr>
      <dsp:spPr>
        <a:xfrm>
          <a:off x="2008986" y="9332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564463"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 Select health workers to contact (iHRIS)</a:t>
          </a:r>
          <a:endParaRPr lang="en-US" sz="1000" kern="1200" dirty="0"/>
        </a:p>
      </dsp:txBody>
      <dsp:txXfrm>
        <a:off x="6564463" y="3287975"/>
        <a:ext cx="976915" cy="976915"/>
      </dsp:txXfrm>
    </dsp:sp>
    <dsp:sp modelId="{45F13DA5-FF9D-49E9-A9CE-2CD09FE9A749}">
      <dsp:nvSpPr>
        <dsp:cNvPr id="0" name=""/>
        <dsp:cNvSpPr/>
      </dsp:nvSpPr>
      <dsp:spPr>
        <a:xfrm>
          <a:off x="2008986" y="9332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203635"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203635" y="4648803"/>
        <a:ext cx="976915" cy="976915"/>
      </dsp:txXfrm>
    </dsp:sp>
    <dsp:sp modelId="{A011F883-A60D-4282-9BDD-91FB7B844674}">
      <dsp:nvSpPr>
        <dsp:cNvPr id="0" name=""/>
        <dsp:cNvSpPr/>
      </dsp:nvSpPr>
      <dsp:spPr>
        <a:xfrm>
          <a:off x="2008986" y="9332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279133"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279133" y="4648803"/>
        <a:ext cx="976915" cy="976915"/>
      </dsp:txXfrm>
    </dsp:sp>
    <dsp:sp modelId="{15D806FA-90FC-4D1F-BE15-29FAFB817994}">
      <dsp:nvSpPr>
        <dsp:cNvPr id="0" name=""/>
        <dsp:cNvSpPr/>
      </dsp:nvSpPr>
      <dsp:spPr>
        <a:xfrm>
          <a:off x="2008986" y="9332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918305"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 Export mHero data for analysis</a:t>
          </a:r>
          <a:endParaRPr lang="en-US" sz="1000" kern="1200" dirty="0"/>
        </a:p>
      </dsp:txBody>
      <dsp:txXfrm>
        <a:off x="1918305" y="3287975"/>
        <a:ext cx="976915" cy="976915"/>
      </dsp:txXfrm>
    </dsp:sp>
    <dsp:sp modelId="{8C1D1ACA-2BE8-4AEC-B5FF-263B5EAB5373}">
      <dsp:nvSpPr>
        <dsp:cNvPr id="0" name=""/>
        <dsp:cNvSpPr/>
      </dsp:nvSpPr>
      <dsp:spPr>
        <a:xfrm>
          <a:off x="2008986" y="9332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18305"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18305" y="1363473"/>
        <a:ext cx="976915" cy="976915"/>
      </dsp:txXfrm>
    </dsp:sp>
    <dsp:sp modelId="{D74974E8-A86F-4747-B8E5-51A5484EA9B2}">
      <dsp:nvSpPr>
        <dsp:cNvPr id="0" name=""/>
        <dsp:cNvSpPr/>
      </dsp:nvSpPr>
      <dsp:spPr>
        <a:xfrm>
          <a:off x="2008986" y="9332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279133"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279133" y="2645"/>
        <a:ext cx="976915" cy="976915"/>
      </dsp:txXfrm>
    </dsp:sp>
    <dsp:sp modelId="{13BA5051-A71F-4CA5-8D19-9837A500B00B}">
      <dsp:nvSpPr>
        <dsp:cNvPr id="0" name=""/>
        <dsp:cNvSpPr/>
      </dsp:nvSpPr>
      <dsp:spPr>
        <a:xfrm>
          <a:off x="2008986" y="9332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241925"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241925" y="2645"/>
        <a:ext cx="976915" cy="976915"/>
      </dsp:txXfrm>
    </dsp:sp>
    <dsp:sp modelId="{7A992090-C7B8-445D-94F2-35A822B05EE7}">
      <dsp:nvSpPr>
        <dsp:cNvPr id="0" name=""/>
        <dsp:cNvSpPr/>
      </dsp:nvSpPr>
      <dsp:spPr>
        <a:xfrm>
          <a:off x="2047276" y="9332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602753"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602753" y="1363473"/>
        <a:ext cx="976915" cy="976915"/>
      </dsp:txXfrm>
    </dsp:sp>
    <dsp:sp modelId="{7A070A30-FA59-4B77-B2FD-86220A2EAF1C}">
      <dsp:nvSpPr>
        <dsp:cNvPr id="0" name=""/>
        <dsp:cNvSpPr/>
      </dsp:nvSpPr>
      <dsp:spPr>
        <a:xfrm>
          <a:off x="2047276" y="9332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602753" y="328797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 Select health workers to contact (iHRIS)</a:t>
          </a:r>
          <a:endParaRPr lang="en-US" sz="1000" kern="1200" dirty="0"/>
        </a:p>
      </dsp:txBody>
      <dsp:txXfrm>
        <a:off x="6602753" y="3287975"/>
        <a:ext cx="976915" cy="976915"/>
      </dsp:txXfrm>
    </dsp:sp>
    <dsp:sp modelId="{45F13DA5-FF9D-49E9-A9CE-2CD09FE9A749}">
      <dsp:nvSpPr>
        <dsp:cNvPr id="0" name=""/>
        <dsp:cNvSpPr/>
      </dsp:nvSpPr>
      <dsp:spPr>
        <a:xfrm>
          <a:off x="2047276" y="9332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241925"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241925" y="4648803"/>
        <a:ext cx="976915" cy="976915"/>
      </dsp:txXfrm>
    </dsp:sp>
    <dsp:sp modelId="{A011F883-A60D-4282-9BDD-91FB7B844674}">
      <dsp:nvSpPr>
        <dsp:cNvPr id="0" name=""/>
        <dsp:cNvSpPr/>
      </dsp:nvSpPr>
      <dsp:spPr>
        <a:xfrm>
          <a:off x="2047276" y="9332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317424" y="464880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317424" y="4648803"/>
        <a:ext cx="976915" cy="976915"/>
      </dsp:txXfrm>
    </dsp:sp>
    <dsp:sp modelId="{15D806FA-90FC-4D1F-BE15-29FAFB817994}">
      <dsp:nvSpPr>
        <dsp:cNvPr id="0" name=""/>
        <dsp:cNvSpPr/>
      </dsp:nvSpPr>
      <dsp:spPr>
        <a:xfrm>
          <a:off x="2047276" y="9332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880015" y="3287975"/>
          <a:ext cx="1130076" cy="976915"/>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 Export mHero data for analysis</a:t>
          </a:r>
          <a:endParaRPr lang="en-US" sz="1000" kern="1200" dirty="0">
            <a:latin typeface="Century Gothic" panose="020B0502020202020204" pitchFamily="34" charset="0"/>
            <a:cs typeface="+mn-cs"/>
          </a:endParaRPr>
        </a:p>
      </dsp:txBody>
      <dsp:txXfrm>
        <a:off x="1880015" y="3287975"/>
        <a:ext cx="1130076" cy="976915"/>
      </dsp:txXfrm>
    </dsp:sp>
    <dsp:sp modelId="{8C1D1ACA-2BE8-4AEC-B5FF-263B5EAB5373}">
      <dsp:nvSpPr>
        <dsp:cNvPr id="0" name=""/>
        <dsp:cNvSpPr/>
      </dsp:nvSpPr>
      <dsp:spPr>
        <a:xfrm>
          <a:off x="2047276" y="9332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56595" y="136347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56595" y="1363473"/>
        <a:ext cx="976915" cy="976915"/>
      </dsp:txXfrm>
    </dsp:sp>
    <dsp:sp modelId="{D74974E8-A86F-4747-B8E5-51A5484EA9B2}">
      <dsp:nvSpPr>
        <dsp:cNvPr id="0" name=""/>
        <dsp:cNvSpPr/>
      </dsp:nvSpPr>
      <dsp:spPr>
        <a:xfrm>
          <a:off x="2047276" y="9332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317424" y="264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317424" y="2645"/>
        <a:ext cx="976915" cy="976915"/>
      </dsp:txXfrm>
    </dsp:sp>
    <dsp:sp modelId="{13BA5051-A71F-4CA5-8D19-9837A500B00B}">
      <dsp:nvSpPr>
        <dsp:cNvPr id="0" name=""/>
        <dsp:cNvSpPr/>
      </dsp:nvSpPr>
      <dsp:spPr>
        <a:xfrm>
          <a:off x="2047276" y="9332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9F5AC-B394-4F06-B733-A07F855646DF}">
      <dsp:nvSpPr>
        <dsp:cNvPr id="0" name=""/>
        <dsp:cNvSpPr/>
      </dsp:nvSpPr>
      <dsp:spPr>
        <a:xfrm>
          <a:off x="5203635" y="486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1. Define mHero use case</a:t>
          </a:r>
          <a:endParaRPr lang="en-US" sz="1000" kern="1200" dirty="0"/>
        </a:p>
      </dsp:txBody>
      <dsp:txXfrm>
        <a:off x="5203635" y="4865"/>
        <a:ext cx="976915" cy="976915"/>
      </dsp:txXfrm>
    </dsp:sp>
    <dsp:sp modelId="{7A992090-C7B8-445D-94F2-35A822B05EE7}">
      <dsp:nvSpPr>
        <dsp:cNvPr id="0" name=""/>
        <dsp:cNvSpPr/>
      </dsp:nvSpPr>
      <dsp:spPr>
        <a:xfrm>
          <a:off x="2008986" y="95546"/>
          <a:ext cx="5441712" cy="5441712"/>
        </a:xfrm>
        <a:prstGeom prst="circularArrow">
          <a:avLst>
            <a:gd name="adj1" fmla="val 3501"/>
            <a:gd name="adj2" fmla="val 217074"/>
            <a:gd name="adj3" fmla="val 19268784"/>
            <a:gd name="adj4" fmla="val 183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4305-142C-4F54-A633-2285B560A754}">
      <dsp:nvSpPr>
        <dsp:cNvPr id="0" name=""/>
        <dsp:cNvSpPr/>
      </dsp:nvSpPr>
      <dsp:spPr>
        <a:xfrm>
          <a:off x="6564463" y="136569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2. Develop and test work flow (RapidPro) </a:t>
          </a:r>
          <a:endParaRPr lang="en-US" sz="1000" kern="1200" dirty="0"/>
        </a:p>
      </dsp:txBody>
      <dsp:txXfrm>
        <a:off x="6564463" y="1365693"/>
        <a:ext cx="976915" cy="976915"/>
      </dsp:txXfrm>
    </dsp:sp>
    <dsp:sp modelId="{7A070A30-FA59-4B77-B2FD-86220A2EAF1C}">
      <dsp:nvSpPr>
        <dsp:cNvPr id="0" name=""/>
        <dsp:cNvSpPr/>
      </dsp:nvSpPr>
      <dsp:spPr>
        <a:xfrm>
          <a:off x="2008986" y="95546"/>
          <a:ext cx="5441712" cy="5441712"/>
        </a:xfrm>
        <a:prstGeom prst="circularArrow">
          <a:avLst>
            <a:gd name="adj1" fmla="val 3501"/>
            <a:gd name="adj2" fmla="val 217074"/>
            <a:gd name="adj3" fmla="val 434581"/>
            <a:gd name="adj4" fmla="val 209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0928F-E9E8-4962-9D98-97C2BAD8B05A}">
      <dsp:nvSpPr>
        <dsp:cNvPr id="0" name=""/>
        <dsp:cNvSpPr/>
      </dsp:nvSpPr>
      <dsp:spPr>
        <a:xfrm>
          <a:off x="6564463" y="329019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3. Determine which health workers to contact (iHRIS)</a:t>
          </a:r>
          <a:endParaRPr lang="en-US" sz="1000" kern="1200" dirty="0"/>
        </a:p>
      </dsp:txBody>
      <dsp:txXfrm>
        <a:off x="6564463" y="3290195"/>
        <a:ext cx="976915" cy="976915"/>
      </dsp:txXfrm>
    </dsp:sp>
    <dsp:sp modelId="{45F13DA5-FF9D-49E9-A9CE-2CD09FE9A749}">
      <dsp:nvSpPr>
        <dsp:cNvPr id="0" name=""/>
        <dsp:cNvSpPr/>
      </dsp:nvSpPr>
      <dsp:spPr>
        <a:xfrm>
          <a:off x="2008986" y="95546"/>
          <a:ext cx="5441712" cy="5441712"/>
        </a:xfrm>
        <a:prstGeom prst="circularArrow">
          <a:avLst>
            <a:gd name="adj1" fmla="val 3501"/>
            <a:gd name="adj2" fmla="val 217074"/>
            <a:gd name="adj3" fmla="val 3068784"/>
            <a:gd name="adj4" fmla="val 21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E4185-BC43-490A-9A10-73897D5EC140}">
      <dsp:nvSpPr>
        <dsp:cNvPr id="0" name=""/>
        <dsp:cNvSpPr/>
      </dsp:nvSpPr>
      <dsp:spPr>
        <a:xfrm>
          <a:off x="5203635" y="465102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4. Send message to a set of health workers</a:t>
          </a:r>
          <a:endParaRPr lang="en-US" sz="1000" kern="1200" dirty="0"/>
        </a:p>
      </dsp:txBody>
      <dsp:txXfrm>
        <a:off x="5203635" y="4651023"/>
        <a:ext cx="976915" cy="976915"/>
      </dsp:txXfrm>
    </dsp:sp>
    <dsp:sp modelId="{A011F883-A60D-4282-9BDD-91FB7B844674}">
      <dsp:nvSpPr>
        <dsp:cNvPr id="0" name=""/>
        <dsp:cNvSpPr/>
      </dsp:nvSpPr>
      <dsp:spPr>
        <a:xfrm>
          <a:off x="2008986" y="95546"/>
          <a:ext cx="5441712" cy="5441712"/>
        </a:xfrm>
        <a:prstGeom prst="circularArrow">
          <a:avLst>
            <a:gd name="adj1" fmla="val 3501"/>
            <a:gd name="adj2" fmla="val 217074"/>
            <a:gd name="adj3" fmla="val 5834581"/>
            <a:gd name="adj4" fmla="val 47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1034-F122-4966-99F8-8B53ECF655C2}">
      <dsp:nvSpPr>
        <dsp:cNvPr id="0" name=""/>
        <dsp:cNvSpPr/>
      </dsp:nvSpPr>
      <dsp:spPr>
        <a:xfrm>
          <a:off x="3279133" y="465102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5. Monitor message transmission</a:t>
          </a:r>
          <a:endParaRPr lang="en-US" sz="1000" kern="1200" dirty="0"/>
        </a:p>
      </dsp:txBody>
      <dsp:txXfrm>
        <a:off x="3279133" y="4651023"/>
        <a:ext cx="976915" cy="976915"/>
      </dsp:txXfrm>
    </dsp:sp>
    <dsp:sp modelId="{15D806FA-90FC-4D1F-BE15-29FAFB817994}">
      <dsp:nvSpPr>
        <dsp:cNvPr id="0" name=""/>
        <dsp:cNvSpPr/>
      </dsp:nvSpPr>
      <dsp:spPr>
        <a:xfrm>
          <a:off x="2008986" y="95546"/>
          <a:ext cx="5441712" cy="5441712"/>
        </a:xfrm>
        <a:prstGeom prst="circularArrow">
          <a:avLst>
            <a:gd name="adj1" fmla="val 3501"/>
            <a:gd name="adj2" fmla="val 217074"/>
            <a:gd name="adj3" fmla="val 8468784"/>
            <a:gd name="adj4" fmla="val 75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7052-702B-4D71-96FF-60D531A920AC}">
      <dsp:nvSpPr>
        <dsp:cNvPr id="0" name=""/>
        <dsp:cNvSpPr/>
      </dsp:nvSpPr>
      <dsp:spPr>
        <a:xfrm>
          <a:off x="1918305" y="3290195"/>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6. Export mHero data for analysis</a:t>
          </a:r>
          <a:endParaRPr lang="en-US" sz="1000" kern="1200" dirty="0"/>
        </a:p>
      </dsp:txBody>
      <dsp:txXfrm>
        <a:off x="1918305" y="3290195"/>
        <a:ext cx="976915" cy="976915"/>
      </dsp:txXfrm>
    </dsp:sp>
    <dsp:sp modelId="{8C1D1ACA-2BE8-4AEC-B5FF-263B5EAB5373}">
      <dsp:nvSpPr>
        <dsp:cNvPr id="0" name=""/>
        <dsp:cNvSpPr/>
      </dsp:nvSpPr>
      <dsp:spPr>
        <a:xfrm>
          <a:off x="2008986" y="95546"/>
          <a:ext cx="5441712" cy="5441712"/>
        </a:xfrm>
        <a:prstGeom prst="circularArrow">
          <a:avLst>
            <a:gd name="adj1" fmla="val 3501"/>
            <a:gd name="adj2" fmla="val 217074"/>
            <a:gd name="adj3" fmla="val 11234581"/>
            <a:gd name="adj4" fmla="val 101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4E1E-93EF-4264-B39E-F15CBACEF210}">
      <dsp:nvSpPr>
        <dsp:cNvPr id="0" name=""/>
        <dsp:cNvSpPr/>
      </dsp:nvSpPr>
      <dsp:spPr>
        <a:xfrm>
          <a:off x="1918305" y="1365693"/>
          <a:ext cx="976915" cy="97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7. Analyze mHero data and act accordingly </a:t>
          </a:r>
          <a:endParaRPr lang="en-US" sz="1000" kern="1200" dirty="0"/>
        </a:p>
      </dsp:txBody>
      <dsp:txXfrm>
        <a:off x="1918305" y="1365693"/>
        <a:ext cx="976915" cy="976915"/>
      </dsp:txXfrm>
    </dsp:sp>
    <dsp:sp modelId="{D74974E8-A86F-4747-B8E5-51A5484EA9B2}">
      <dsp:nvSpPr>
        <dsp:cNvPr id="0" name=""/>
        <dsp:cNvSpPr/>
      </dsp:nvSpPr>
      <dsp:spPr>
        <a:xfrm>
          <a:off x="2008986" y="95546"/>
          <a:ext cx="5441712" cy="5441712"/>
        </a:xfrm>
        <a:prstGeom prst="circularArrow">
          <a:avLst>
            <a:gd name="adj1" fmla="val 3501"/>
            <a:gd name="adj2" fmla="val 217074"/>
            <a:gd name="adj3" fmla="val 13868784"/>
            <a:gd name="adj4" fmla="val 12914141"/>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4BFF-80C8-4BD3-A557-82A17496A467}">
      <dsp:nvSpPr>
        <dsp:cNvPr id="0" name=""/>
        <dsp:cNvSpPr/>
      </dsp:nvSpPr>
      <dsp:spPr>
        <a:xfrm>
          <a:off x="3279133" y="425"/>
          <a:ext cx="976915" cy="985795"/>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Century Gothic" panose="020B0502020202020204" pitchFamily="34" charset="0"/>
              <a:cs typeface="+mn-cs"/>
            </a:rPr>
            <a:t>8. Implement use case with another set of health workers or close workflow</a:t>
          </a:r>
          <a:endParaRPr lang="en-US" sz="1000" kern="1200" dirty="0"/>
        </a:p>
      </dsp:txBody>
      <dsp:txXfrm>
        <a:off x="3279133" y="425"/>
        <a:ext cx="976915" cy="985795"/>
      </dsp:txXfrm>
    </dsp:sp>
    <dsp:sp modelId="{13BA5051-A71F-4CA5-8D19-9837A500B00B}">
      <dsp:nvSpPr>
        <dsp:cNvPr id="0" name=""/>
        <dsp:cNvSpPr/>
      </dsp:nvSpPr>
      <dsp:spPr>
        <a:xfrm>
          <a:off x="2008986" y="95546"/>
          <a:ext cx="5441712" cy="5441712"/>
        </a:xfrm>
        <a:prstGeom prst="circularArrow">
          <a:avLst>
            <a:gd name="adj1" fmla="val 3501"/>
            <a:gd name="adj2" fmla="val 217074"/>
            <a:gd name="adj3" fmla="val 16634581"/>
            <a:gd name="adj4" fmla="val 15548345"/>
            <a:gd name="adj5" fmla="val 40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F5F87-AB23-E247-868C-21C72E873D92}" type="datetimeFigureOut">
              <a:rPr lang="en-US" smtClean="0"/>
              <a:t>9/2/2016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82882-C7C8-1548-8CC9-74E412880E47}" type="slidenum">
              <a:rPr lang="en-US" smtClean="0"/>
              <a:t>‹#›</a:t>
            </a:fld>
            <a:endParaRPr lang="en-US" dirty="0"/>
          </a:p>
        </p:txBody>
      </p:sp>
    </p:spTree>
    <p:extLst>
      <p:ext uri="{BB962C8B-B14F-4D97-AF65-F5344CB8AC3E}">
        <p14:creationId xmlns:p14="http://schemas.microsoft.com/office/powerpoint/2010/main" val="1667000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imss.org/library/interoperability-standards/what-is-interoperability"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ohie.org/" TargetMode="External"/><Relationship Id="rId4" Type="http://schemas.openxmlformats.org/officeDocument/2006/relationships/hyperlink" Target="http://www.ihe.ne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&lt;INSERT NAME&gt; and I will be presenting</a:t>
            </a:r>
            <a:r>
              <a:rPr lang="en-US" baseline="0" dirty="0" smtClean="0"/>
              <a:t> on the mHero platform.  Today I’ll talk to you about the platform, the steps to implementing mHero and what you’d need to deploy your own mHero system.</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1</a:t>
            </a:fld>
            <a:endParaRPr lang="en-US" dirty="0"/>
          </a:p>
        </p:txBody>
      </p:sp>
    </p:spTree>
    <p:extLst>
      <p:ext uri="{BB962C8B-B14F-4D97-AF65-F5344CB8AC3E}">
        <p14:creationId xmlns:p14="http://schemas.microsoft.com/office/powerpoint/2010/main" val="248900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times representatives from different</a:t>
            </a:r>
            <a:r>
              <a:rPr lang="en-US" baseline="0" dirty="0" smtClean="0"/>
              <a:t> units or directorates within the ministry will come to the mHero team with a message topic already in mind. However, when introducing mHero to a ministry, it is important to help people think about how the platform can be used.</a:t>
            </a:r>
          </a:p>
          <a:p>
            <a:endParaRPr lang="en-US" baseline="0" dirty="0" smtClean="0"/>
          </a:p>
          <a:p>
            <a:r>
              <a:rPr lang="en-US" baseline="0" dirty="0" smtClean="0"/>
              <a:t>Here are some questions that can spur the identification of mHero use cases.</a:t>
            </a:r>
          </a:p>
          <a:p>
            <a:endParaRPr lang="en-US" baseline="0" dirty="0" smtClean="0"/>
          </a:p>
          <a:p>
            <a:r>
              <a:rPr lang="en-US" baseline="0" dirty="0" smtClean="0"/>
              <a:t>Ask what kinds of information stakeholders at the MOH needs from health workers. Ask if they have information they want to provide and share with health workers.  </a:t>
            </a:r>
            <a:endParaRPr lang="en-US" dirty="0"/>
          </a:p>
        </p:txBody>
      </p:sp>
      <p:sp>
        <p:nvSpPr>
          <p:cNvPr id="4" name="Slide Number Placeholder 3"/>
          <p:cNvSpPr>
            <a:spLocks noGrp="1"/>
          </p:cNvSpPr>
          <p:nvPr>
            <p:ph type="sldNum" idx="10"/>
          </p:nvPr>
        </p:nvSpPr>
        <p:spPr/>
        <p:txBody>
          <a:bodyPr/>
          <a:lstStyle/>
          <a:p>
            <a:fld id="{A6E09655-7291-460E-B13A-D1679DA861E2}" type="slidenum">
              <a:rPr lang="en-US" altLang="en-US" smtClean="0"/>
              <a:pPr/>
              <a:t>10</a:t>
            </a:fld>
            <a:endParaRPr lang="en-US" altLang="en-US" dirty="0"/>
          </a:p>
        </p:txBody>
      </p:sp>
    </p:spTree>
    <p:extLst>
      <p:ext uri="{BB962C8B-B14F-4D97-AF65-F5344CB8AC3E}">
        <p14:creationId xmlns:p14="http://schemas.microsoft.com/office/powerpoint/2010/main" val="355810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a:t>
            </a:r>
            <a:r>
              <a:rPr lang="en-US" baseline="0" dirty="0" smtClean="0"/>
              <a:t> be understanding now, </a:t>
            </a:r>
            <a:r>
              <a:rPr lang="en-US" dirty="0" err="1" smtClean="0"/>
              <a:t>mHero</a:t>
            </a:r>
            <a:r>
              <a:rPr lang="en-US" dirty="0" smtClean="0"/>
              <a:t> can be used for both routine and non-routine</a:t>
            </a:r>
            <a:r>
              <a:rPr lang="en-US" baseline="0" dirty="0" smtClean="0"/>
              <a:t> messaging, notifications (one way communication) and to ask questions (two way communication). SMS messages can be sent from the MOH to health workers and from health workers to the MOH. This slide provides examples of each.  Have a read at the different routine, non-routine, two-way and other message types that can be sent.</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11</a:t>
            </a:fld>
            <a:endParaRPr lang="en-US" dirty="0"/>
          </a:p>
        </p:txBody>
      </p:sp>
    </p:spTree>
    <p:extLst>
      <p:ext uri="{BB962C8B-B14F-4D97-AF65-F5344CB8AC3E}">
        <p14:creationId xmlns:p14="http://schemas.microsoft.com/office/powerpoint/2010/main" val="195012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This slide provides an</a:t>
            </a:r>
            <a:r>
              <a:rPr lang="en-US" baseline="0" dirty="0" smtClean="0">
                <a:latin typeface="Calibri" charset="0"/>
              </a:rPr>
              <a:t> overview of a few of the </a:t>
            </a:r>
            <a:r>
              <a:rPr lang="en-US" dirty="0" smtClean="0">
                <a:latin typeface="Calibri" charset="0"/>
              </a:rPr>
              <a:t>use cases that were developed by the</a:t>
            </a:r>
            <a:r>
              <a:rPr lang="en-US" baseline="0" dirty="0" smtClean="0">
                <a:latin typeface="Calibri" charset="0"/>
              </a:rPr>
              <a:t> Ministry of Health in Liberia. </a:t>
            </a:r>
          </a:p>
          <a:p>
            <a:endParaRPr lang="en-US" baseline="0" dirty="0" smtClean="0">
              <a:latin typeface="Calibri" charset="0"/>
            </a:endParaRPr>
          </a:p>
          <a:p>
            <a:r>
              <a:rPr lang="en-US" baseline="0" dirty="0" smtClean="0">
                <a:latin typeface="Calibri" charset="0"/>
              </a:rPr>
              <a:t>The first column contains the names of the use cases along side a description. The third column contains the number of health workers who were sent each workflow and the fourth column provides their cadre. The fifth column indicates whether the SMS were sent to health workers across the country (nationally) or to health workers in a specific county or facility. The sixth column lists the unit that developed the use case and requested the SMS be sent while the final column indicates whether the SMS is sent regularly or only once.</a:t>
            </a:r>
            <a:endParaRPr lang="en-US" dirty="0">
              <a:latin typeface="Calibri" charset="0"/>
            </a:endParaRPr>
          </a:p>
        </p:txBody>
      </p:sp>
      <p:sp>
        <p:nvSpPr>
          <p:cNvPr id="4198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8EEE3E-E4CA-8C42-8339-F4D902A26FE8}"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a use case has been decided upon, the second step is to develop the SMS sequence, or workflow, and test it using RapidPro.  Stakeholders will work to develop the various questions to be sent through the SMS.  A suggestion is not to ask too many questions – you want to be direct and make it easier to analyze your data.</a:t>
            </a:r>
          </a:p>
          <a:p>
            <a:endParaRPr lang="en-US" baseline="0" dirty="0" smtClean="0"/>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13</a:t>
            </a:fld>
            <a:endParaRPr lang="en-US" dirty="0"/>
          </a:p>
        </p:txBody>
      </p:sp>
    </p:spTree>
    <p:extLst>
      <p:ext uri="{BB962C8B-B14F-4D97-AF65-F5344CB8AC3E}">
        <p14:creationId xmlns:p14="http://schemas.microsoft.com/office/powerpoint/2010/main" val="202736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screenshot to illustrate where in </a:t>
            </a:r>
            <a:r>
              <a:rPr lang="en-US" dirty="0" err="1" smtClean="0"/>
              <a:t>RapidPro</a:t>
            </a:r>
            <a:r>
              <a:rPr lang="en-US" dirty="0" smtClean="0"/>
              <a:t> you would go to </a:t>
            </a:r>
            <a:r>
              <a:rPr lang="en-US" baseline="0" dirty="0" smtClean="0"/>
              <a:t>“create flow”.  It is a good idea to know your questions before you start working in </a:t>
            </a:r>
            <a:r>
              <a:rPr lang="en-US" baseline="0" dirty="0" err="1" smtClean="0"/>
              <a:t>RapidPro</a:t>
            </a:r>
            <a:r>
              <a:rPr lang="en-US" baseline="0" dirty="0" smtClean="0"/>
              <a:t>.  Also please give our workflow a name – you’ll want to make it recognizable when you are ready to send it out.</a:t>
            </a:r>
            <a:endParaRPr lang="en-US" dirty="0"/>
          </a:p>
        </p:txBody>
      </p:sp>
      <p:sp>
        <p:nvSpPr>
          <p:cNvPr id="4" name="Slide Number Placeholder 3"/>
          <p:cNvSpPr>
            <a:spLocks noGrp="1"/>
          </p:cNvSpPr>
          <p:nvPr>
            <p:ph type="sldNum" idx="10"/>
          </p:nvPr>
        </p:nvSpPr>
        <p:spPr/>
        <p:txBody>
          <a:bodyPr/>
          <a:lstStyle/>
          <a:p>
            <a:fld id="{A6E09655-7291-460E-B13A-D1679DA861E2}" type="slidenum">
              <a:rPr lang="en-US" altLang="en-US" smtClean="0"/>
              <a:pPr/>
              <a:t>14</a:t>
            </a:fld>
            <a:endParaRPr lang="en-US" altLang="en-US" dirty="0"/>
          </a:p>
        </p:txBody>
      </p:sp>
    </p:spTree>
    <p:extLst>
      <p:ext uri="{BB962C8B-B14F-4D97-AF65-F5344CB8AC3E}">
        <p14:creationId xmlns:p14="http://schemas.microsoft.com/office/powerpoint/2010/main" val="355810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Those questions are input into </a:t>
            </a:r>
            <a:r>
              <a:rPr lang="en-US" dirty="0" err="1" smtClean="0">
                <a:latin typeface="Calibri" charset="0"/>
              </a:rPr>
              <a:t>RapidPro</a:t>
            </a:r>
            <a:r>
              <a:rPr lang="en-US" dirty="0" smtClean="0">
                <a:latin typeface="Calibri" charset="0"/>
              </a:rPr>
              <a:t> or another</a:t>
            </a:r>
            <a:r>
              <a:rPr lang="en-US" baseline="0" dirty="0" smtClean="0">
                <a:latin typeface="Calibri" charset="0"/>
              </a:rPr>
              <a:t> SMS system.  </a:t>
            </a:r>
            <a:r>
              <a:rPr lang="en-US" dirty="0" smtClean="0">
                <a:latin typeface="Calibri" charset="0"/>
              </a:rPr>
              <a:t>This</a:t>
            </a:r>
            <a:r>
              <a:rPr lang="en-US" baseline="0" dirty="0" smtClean="0">
                <a:latin typeface="Calibri" charset="0"/>
              </a:rPr>
              <a:t> is a screen shot of a workflow created in Rapid Pro.  You can see how the responses move through the system based on how health workers respond.</a:t>
            </a:r>
            <a:endParaRPr lang="en-US" dirty="0">
              <a:latin typeface="Calibri" charset="0"/>
            </a:endParaRPr>
          </a:p>
        </p:txBody>
      </p:sp>
      <p:sp>
        <p:nvSpPr>
          <p:cNvPr id="4198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8EEE3E-E4CA-8C42-8339-F4D902A26FE8}"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 workflow is complete, be sure to</a:t>
            </a:r>
            <a:r>
              <a:rPr lang="en-US" baseline="0" dirty="0" smtClean="0"/>
              <a:t> test it with the RapidPro synchronizer. It is important that you answer each question in a variety of ways to make sure that the flow contains no errors.  You may also want to get others on your team to test the workflow.  Testing is an important part of the process.</a:t>
            </a:r>
            <a:endParaRPr lang="en-US" dirty="0"/>
          </a:p>
        </p:txBody>
      </p:sp>
      <p:sp>
        <p:nvSpPr>
          <p:cNvPr id="4" name="Slide Number Placeholder 3"/>
          <p:cNvSpPr>
            <a:spLocks noGrp="1"/>
          </p:cNvSpPr>
          <p:nvPr>
            <p:ph type="sldNum" idx="10"/>
          </p:nvPr>
        </p:nvSpPr>
        <p:spPr/>
        <p:txBody>
          <a:bodyPr/>
          <a:lstStyle/>
          <a:p>
            <a:fld id="{A6E09655-7291-460E-B13A-D1679DA861E2}" type="slidenum">
              <a:rPr lang="en-US" altLang="en-US" smtClean="0"/>
              <a:pPr/>
              <a:t>16</a:t>
            </a:fld>
            <a:endParaRPr lang="en-US" altLang="en-US" dirty="0"/>
          </a:p>
        </p:txBody>
      </p:sp>
    </p:spTree>
    <p:extLst>
      <p:ext uri="{BB962C8B-B14F-4D97-AF65-F5344CB8AC3E}">
        <p14:creationId xmlns:p14="http://schemas.microsoft.com/office/powerpoint/2010/main" val="355810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the workflow is ready to be deployed, the health workers that will receive the messages must be identified. This might include only certain cadres of health workers, or only health workers in certain facilities. Through iHRIS, mHero can target communications based on the implementer’s needs.</a:t>
            </a:r>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17</a:t>
            </a:fld>
            <a:endParaRPr lang="en-US" dirty="0"/>
          </a:p>
        </p:txBody>
      </p:sp>
    </p:spTree>
    <p:extLst>
      <p:ext uri="{BB962C8B-B14F-4D97-AF65-F5344CB8AC3E}">
        <p14:creationId xmlns:p14="http://schemas.microsoft.com/office/powerpoint/2010/main" val="202736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doing this step, first</a:t>
            </a:r>
            <a:r>
              <a:rPr lang="en-US" baseline="0" dirty="0" smtClean="0"/>
              <a:t> you must log into iHRIS.</a:t>
            </a:r>
            <a:endParaRPr lang="en-US" dirty="0"/>
          </a:p>
        </p:txBody>
      </p:sp>
      <p:sp>
        <p:nvSpPr>
          <p:cNvPr id="4" name="Slide Number Placeholder 3"/>
          <p:cNvSpPr>
            <a:spLocks noGrp="1"/>
          </p:cNvSpPr>
          <p:nvPr>
            <p:ph type="sldNum" idx="10"/>
          </p:nvPr>
        </p:nvSpPr>
        <p:spPr/>
        <p:txBody>
          <a:bodyPr/>
          <a:lstStyle/>
          <a:p>
            <a:fld id="{A6E09655-7291-460E-B13A-D1679DA861E2}" type="slidenum">
              <a:rPr lang="en-US" altLang="en-US" smtClean="0"/>
              <a:pPr/>
              <a:t>18</a:t>
            </a:fld>
            <a:endParaRPr lang="en-US" altLang="en-US" dirty="0"/>
          </a:p>
        </p:txBody>
      </p:sp>
    </p:spTree>
    <p:extLst>
      <p:ext uri="{BB962C8B-B14F-4D97-AF65-F5344CB8AC3E}">
        <p14:creationId xmlns:p14="http://schemas.microsoft.com/office/powerpoint/2010/main" val="3558102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mHero function is found on the iHRIS landing page.</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19</a:t>
            </a:fld>
            <a:endParaRPr lang="en-US" dirty="0"/>
          </a:p>
        </p:txBody>
      </p:sp>
    </p:spTree>
    <p:extLst>
      <p:ext uri="{BB962C8B-B14F-4D97-AF65-F5344CB8AC3E}">
        <p14:creationId xmlns:p14="http://schemas.microsoft.com/office/powerpoint/2010/main" val="223227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mHero is a free, two-way</a:t>
            </a:r>
            <a:r>
              <a:rPr lang="en-US" altLang="en-US" b="0" dirty="0" smtClean="0"/>
              <a:t>, mobile-phone-based communications system that uses basic text messaging, or SMS, to connect ministries of health with health workers. mHero does not require a smartphone or tablet, but rather operates on simple talk and text mobile devices.</a:t>
            </a:r>
            <a:r>
              <a:rPr lang="en-US" altLang="en-US" b="0" baseline="0" dirty="0" smtClean="0"/>
              <a:t> mHero</a:t>
            </a:r>
            <a:r>
              <a:rPr lang="en-US" altLang="en-US" b="0" dirty="0" smtClean="0"/>
              <a:t> allows ministries of health to directly communicate messages and collect critical information from those on the front lines of care,</a:t>
            </a:r>
            <a:r>
              <a:rPr lang="en-US" altLang="en-US" b="0" baseline="0" dirty="0" smtClean="0"/>
              <a:t> </a:t>
            </a:r>
            <a:r>
              <a:rPr lang="en-US" sz="1200" kern="1200" dirty="0" smtClean="0">
                <a:solidFill>
                  <a:schemeClr val="tx1"/>
                </a:solidFill>
                <a:effectLst/>
                <a:latin typeface="+mn-lt"/>
                <a:ea typeface="+mn-ea"/>
                <a:cs typeface="+mn-cs"/>
              </a:rPr>
              <a:t>playing a critical role in ensuring effective and efficient responses, particularly in times of crisis.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addition to ensuring a faster and more comprehensive response to </a:t>
            </a:r>
            <a:r>
              <a:rPr lang="en-US" sz="1200" kern="1200" baseline="0" dirty="0" smtClean="0">
                <a:solidFill>
                  <a:schemeClr val="tx1"/>
                </a:solidFill>
                <a:effectLst/>
                <a:latin typeface="+mn-lt"/>
                <a:ea typeface="+mn-ea"/>
                <a:cs typeface="+mn-cs"/>
              </a:rPr>
              <a:t>health service </a:t>
            </a:r>
            <a:r>
              <a:rPr lang="en-US" sz="1200" kern="1200" dirty="0" smtClean="0">
                <a:solidFill>
                  <a:schemeClr val="tx1"/>
                </a:solidFill>
                <a:effectLst/>
                <a:latin typeface="+mn-lt"/>
                <a:ea typeface="+mn-ea"/>
                <a:cs typeface="+mn-cs"/>
              </a:rPr>
              <a:t>needs, deployment and scale-up of mHero will also extend the capacity of country stakeholders to develop robust communication and coordination mechanisms that strengthen health systems.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1D7E9769-360C-4CD7-9071-546EDCC976D7}" type="slidenum">
              <a:rPr lang="en-US" smtClean="0"/>
              <a:pPr/>
              <a:t>2</a:t>
            </a:fld>
            <a:endParaRPr lang="en-US" dirty="0"/>
          </a:p>
        </p:txBody>
      </p:sp>
    </p:spTree>
    <p:extLst>
      <p:ext uri="{BB962C8B-B14F-4D97-AF65-F5344CB8AC3E}">
        <p14:creationId xmlns:p14="http://schemas.microsoft.com/office/powerpoint/2010/main" val="61517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begin by selecting</a:t>
            </a:r>
            <a:r>
              <a:rPr lang="en-US" baseline="0" dirty="0" smtClean="0"/>
              <a:t> the health workers to whom you would like to send messages.  </a:t>
            </a:r>
            <a:r>
              <a:rPr lang="en-US" baseline="0" dirty="0" err="1" smtClean="0"/>
              <a:t>iHRIS</a:t>
            </a:r>
            <a:r>
              <a:rPr lang="en-US" baseline="0" dirty="0" smtClean="0"/>
              <a:t> makes it easy for you to disaggregate by cadre, facility etc.</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20</a:t>
            </a:fld>
            <a:endParaRPr lang="en-US" dirty="0"/>
          </a:p>
        </p:txBody>
      </p:sp>
    </p:spTree>
    <p:extLst>
      <p:ext uri="{BB962C8B-B14F-4D97-AF65-F5344CB8AC3E}">
        <p14:creationId xmlns:p14="http://schemas.microsoft.com/office/powerpoint/2010/main" val="161082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recipients</a:t>
            </a:r>
            <a:r>
              <a:rPr lang="en-US" baseline="0" dirty="0" smtClean="0"/>
              <a:t> have been identified, click “select”</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21</a:t>
            </a:fld>
            <a:endParaRPr lang="en-US" dirty="0"/>
          </a:p>
        </p:txBody>
      </p:sp>
    </p:spTree>
    <p:extLst>
      <p:ext uri="{BB962C8B-B14F-4D97-AF65-F5344CB8AC3E}">
        <p14:creationId xmlns:p14="http://schemas.microsoft.com/office/powerpoint/2010/main" val="177868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next part of the process is to send the messages.  Once recipient health workers have been selected, SMS can be sent. </a:t>
            </a:r>
            <a:endParaRPr lang="en-US" dirty="0" smtClean="0"/>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22</a:t>
            </a:fld>
            <a:endParaRPr lang="en-US" dirty="0"/>
          </a:p>
        </p:txBody>
      </p:sp>
    </p:spTree>
    <p:extLst>
      <p:ext uri="{BB962C8B-B14F-4D97-AF65-F5344CB8AC3E}">
        <p14:creationId xmlns:p14="http://schemas.microsoft.com/office/powerpoint/2010/main" val="202736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t>
            </a:r>
            <a:r>
              <a:rPr lang="en-US" baseline="0" dirty="0" err="1" smtClean="0"/>
              <a:t>iHRIS</a:t>
            </a:r>
            <a:r>
              <a:rPr lang="en-US" baseline="0" dirty="0" smtClean="0"/>
              <a:t>, select a pre-created workflow from the drop down menu and click “start flow.” Remember the workflow name that you want to send  - as you recall earlier we mentioned how important it is to give our workflow a clear name.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activates the mHero workflow, which will send all associated SMS – whether 3 questions or 20 questions.  </a:t>
            </a:r>
          </a:p>
          <a:p>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23</a:t>
            </a:fld>
            <a:endParaRPr lang="en-US" dirty="0"/>
          </a:p>
        </p:txBody>
      </p:sp>
    </p:spTree>
    <p:extLst>
      <p:ext uri="{BB962C8B-B14F-4D97-AF65-F5344CB8AC3E}">
        <p14:creationId xmlns:p14="http://schemas.microsoft.com/office/powerpoint/2010/main" val="371695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workflow is ongoing, the ministry can view the responses, particularly to monitor if health workers are responding to the SMS.  Monitoring how the messages are going out and being received through </a:t>
            </a:r>
            <a:r>
              <a:rPr lang="en-US" baseline="0" dirty="0" err="1" smtClean="0"/>
              <a:t>RapidPro</a:t>
            </a:r>
            <a:r>
              <a:rPr lang="en-US" baseline="0" dirty="0" smtClean="0"/>
              <a:t> is important in case you need to troubleshoot any technology challenges.</a:t>
            </a:r>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24</a:t>
            </a:fld>
            <a:endParaRPr lang="en-US" dirty="0"/>
          </a:p>
        </p:txBody>
      </p:sp>
    </p:spTree>
    <p:extLst>
      <p:ext uri="{BB962C8B-B14F-4D97-AF65-F5344CB8AC3E}">
        <p14:creationId xmlns:p14="http://schemas.microsoft.com/office/powerpoint/2010/main" val="2027367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here, </a:t>
            </a:r>
            <a:r>
              <a:rPr lang="en-US" dirty="0" err="1" smtClean="0"/>
              <a:t>RapidPro</a:t>
            </a:r>
            <a:r>
              <a:rPr lang="en-US" baseline="0" dirty="0" smtClean="0"/>
              <a:t> allows you to see which messages have reached recipients and which did not go through. Failed messages may be the result of an incorrect health worker phone number, a health worker being outside of network coverage area, or something else.</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25</a:t>
            </a:fld>
            <a:endParaRPr lang="en-US" dirty="0"/>
          </a:p>
        </p:txBody>
      </p:sp>
    </p:spTree>
    <p:extLst>
      <p:ext uri="{BB962C8B-B14F-4D97-AF65-F5344CB8AC3E}">
        <p14:creationId xmlns:p14="http://schemas.microsoft.com/office/powerpoint/2010/main" val="2719692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the workflow is complete, it is time to look at the data. </a:t>
            </a:r>
            <a:r>
              <a:rPr lang="en-US" dirty="0" smtClean="0"/>
              <a:t>mHero data can be exported from iHRIS into Excel for</a:t>
            </a:r>
            <a:r>
              <a:rPr lang="en-US" baseline="0" dirty="0" smtClean="0"/>
              <a:t> in depth analysis. </a:t>
            </a:r>
            <a:endParaRPr lang="en-US" dirty="0" smtClean="0"/>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26</a:t>
            </a:fld>
            <a:endParaRPr lang="en-US" dirty="0"/>
          </a:p>
        </p:txBody>
      </p:sp>
    </p:spTree>
    <p:extLst>
      <p:ext uri="{BB962C8B-B14F-4D97-AF65-F5344CB8AC3E}">
        <p14:creationId xmlns:p14="http://schemas.microsoft.com/office/powerpoint/2010/main" val="2027367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a:t>
            </a:r>
            <a:r>
              <a:rPr lang="en-US" dirty="0" smtClean="0"/>
              <a:t>shows</a:t>
            </a:r>
            <a:r>
              <a:rPr lang="en-US" baseline="0" dirty="0" smtClean="0"/>
              <a:t> you how to get the data from iHRIS. </a:t>
            </a:r>
            <a:r>
              <a:rPr lang="en-US" dirty="0" smtClean="0"/>
              <a:t>Clicking on “Workflow</a:t>
            </a:r>
            <a:r>
              <a:rPr lang="en-US" baseline="0" dirty="0" smtClean="0"/>
              <a:t> Run Results” under mHero on the “Reports” page in iHRIS will allow you to run a report of health worker responses to a workflow.</a:t>
            </a:r>
            <a:endParaRPr lang="en-US" dirty="0" smtClean="0"/>
          </a:p>
          <a:p>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27</a:t>
            </a:fld>
            <a:endParaRPr lang="en-US" dirty="0"/>
          </a:p>
        </p:txBody>
      </p:sp>
    </p:spTree>
    <p:extLst>
      <p:ext uri="{BB962C8B-B14F-4D97-AF65-F5344CB8AC3E}">
        <p14:creationId xmlns:p14="http://schemas.microsoft.com/office/powerpoint/2010/main" val="2093389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see the results</a:t>
            </a:r>
            <a:r>
              <a:rPr lang="en-US" baseline="0" dirty="0" smtClean="0"/>
              <a:t> through </a:t>
            </a:r>
            <a:r>
              <a:rPr lang="en-US" baseline="0" dirty="0" err="1" smtClean="0"/>
              <a:t>RapidPro</a:t>
            </a:r>
            <a:r>
              <a:rPr lang="en-US" baseline="0" dirty="0" smtClean="0"/>
              <a:t> as shown here.  There are several tools for looking at the data in a graph form or in a raw data form so you can do deeper analysis.</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28</a:t>
            </a:fld>
            <a:endParaRPr lang="en-US" dirty="0"/>
          </a:p>
        </p:txBody>
      </p:sp>
    </p:spTree>
    <p:extLst>
      <p:ext uri="{BB962C8B-B14F-4D97-AF65-F5344CB8AC3E}">
        <p14:creationId xmlns:p14="http://schemas.microsoft.com/office/powerpoint/2010/main" val="338333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mHero users at the Ministry should document the responses, looking for trends, priority needs, and other feedback that will be useful for decision-makers.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It is helpful to complete a report for ministry leadership and other decision-makers who can use an analysis of the mHero results to make decisions to support health workers. </a:t>
            </a:r>
          </a:p>
          <a:p>
            <a:endParaRPr lang="en-US" baseline="0" dirty="0" smtClean="0"/>
          </a:p>
          <a:p>
            <a:r>
              <a:rPr lang="en-US" baseline="0" dirty="0" smtClean="0"/>
              <a:t>For example, if health workers in one facility are reporting ongoing stockouts of essential supplies, the ministry can look at the supply chain supporting that facility and strengthen it.  </a:t>
            </a:r>
          </a:p>
          <a:p>
            <a:endParaRPr lang="en-US" baseline="0" dirty="0" smtClean="0"/>
          </a:p>
          <a:p>
            <a:r>
              <a:rPr lang="en-US" baseline="0" dirty="0" smtClean="0"/>
              <a:t>After the use case is done, the ministry may choose to close it or redeploy the same use case in another region or with another set of health workers.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29</a:t>
            </a:fld>
            <a:endParaRPr lang="en-US" dirty="0"/>
          </a:p>
        </p:txBody>
      </p:sp>
    </p:spTree>
    <p:extLst>
      <p:ext uri="{BB962C8B-B14F-4D97-AF65-F5344CB8AC3E}">
        <p14:creationId xmlns:p14="http://schemas.microsoft.com/office/powerpoint/2010/main" val="376141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mHero was created in August 2014 to help Ministries of Health connect with health workers during West Africa Ebola outbreak.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Within a few short weeks, IntraHealth and UNICEF reached out to the Ministry of Health in Liberia to see if this tool would be helpful.  They said yes. </a:t>
            </a:r>
            <a:r>
              <a:rPr lang="en-US" sz="2500" dirty="0" smtClean="0">
                <a:solidFill>
                  <a:srgbClr val="545759"/>
                </a:solidFill>
                <a:latin typeface="Century Gothic" panose="020B0502020202020204" pitchFamily="34" charset="0"/>
              </a:rPr>
              <a:t>The MOH prioritized which messages they would like to</a:t>
            </a:r>
            <a:r>
              <a:rPr lang="en-US" sz="2500" baseline="0" dirty="0" smtClean="0">
                <a:solidFill>
                  <a:srgbClr val="545759"/>
                </a:solidFill>
                <a:latin typeface="Century Gothic" panose="020B0502020202020204" pitchFamily="34" charset="0"/>
              </a:rPr>
              <a:t> send to health workers - health workers that were moved to Emergency Treatment Units or leaving the health system all together.  Those early use cases were really for the MOH to understand where the health workers were in the country.</a:t>
            </a:r>
          </a:p>
          <a:p>
            <a:pPr marL="0" indent="0">
              <a:buFont typeface="Arial" panose="020B0604020202020204" pitchFamily="34" charset="0"/>
              <a:buNone/>
            </a:pPr>
            <a:endParaRPr lang="en-US" sz="2500" baseline="0" dirty="0" smtClean="0">
              <a:solidFill>
                <a:srgbClr val="545759"/>
              </a:solidFill>
              <a:latin typeface="Century Gothic" panose="020B0502020202020204" pitchFamily="34" charset="0"/>
            </a:endParaRPr>
          </a:p>
          <a:p>
            <a:pPr marL="0" indent="0">
              <a:buFont typeface="Arial" panose="020B0604020202020204" pitchFamily="34" charset="0"/>
              <a:buNone/>
            </a:pPr>
            <a:r>
              <a:rPr lang="en-US" sz="2500" baseline="0" dirty="0" smtClean="0">
                <a:solidFill>
                  <a:srgbClr val="545759"/>
                </a:solidFill>
                <a:latin typeface="Century Gothic" panose="020B0502020202020204" pitchFamily="34" charset="0"/>
              </a:rPr>
              <a:t>IntraHealth worked with the MOH team to build a mHero team within the MOH – a team that would lead the further prioritization of use cases and implement mHero on behalf of the MOH.</a:t>
            </a:r>
          </a:p>
          <a:p>
            <a:endParaRPr lang="en-US" baseline="0" dirty="0" smtClean="0"/>
          </a:p>
          <a:p>
            <a:r>
              <a:rPr lang="en-US" baseline="0" dirty="0" smtClean="0"/>
              <a:t>The first mHero SMS were sent in Liberia in November of 2014 to validate health worker information. </a:t>
            </a:r>
          </a:p>
        </p:txBody>
      </p:sp>
      <p:sp>
        <p:nvSpPr>
          <p:cNvPr id="4" name="Slide Number Placeholder 3"/>
          <p:cNvSpPr>
            <a:spLocks noGrp="1"/>
          </p:cNvSpPr>
          <p:nvPr>
            <p:ph type="sldNum" sz="quarter" idx="10"/>
          </p:nvPr>
        </p:nvSpPr>
        <p:spPr/>
        <p:txBody>
          <a:bodyPr/>
          <a:lstStyle/>
          <a:p>
            <a:fld id="{1D7E9769-360C-4CD7-9071-546EDCC976D7}" type="slidenum">
              <a:rPr lang="en-US" smtClean="0"/>
              <a:pPr/>
              <a:t>3</a:t>
            </a:fld>
            <a:endParaRPr lang="en-US" dirty="0"/>
          </a:p>
        </p:txBody>
      </p:sp>
    </p:spTree>
    <p:extLst>
      <p:ext uri="{BB962C8B-B14F-4D97-AF65-F5344CB8AC3E}">
        <p14:creationId xmlns:p14="http://schemas.microsoft.com/office/powerpoint/2010/main" val="615176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exporting mHero data into Excel</a:t>
            </a:r>
            <a:r>
              <a:rPr lang="en-US" baseline="0" dirty="0" smtClean="0"/>
              <a:t> and running analysis, the information obtained can be presented using both the mHero Analysis Report Template and Use Case Report Template, available on the mHero website.</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30</a:t>
            </a:fld>
            <a:endParaRPr lang="en-US" dirty="0"/>
          </a:p>
        </p:txBody>
      </p:sp>
    </p:spTree>
    <p:extLst>
      <p:ext uri="{BB962C8B-B14F-4D97-AF65-F5344CB8AC3E}">
        <p14:creationId xmlns:p14="http://schemas.microsoft.com/office/powerpoint/2010/main" val="2628157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 use case is done, the ministry may choose to close it or redeploy the same use case in another region or with another set of health workers.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31</a:t>
            </a:fld>
            <a:endParaRPr lang="en-US" dirty="0"/>
          </a:p>
        </p:txBody>
      </p:sp>
    </p:spTree>
    <p:extLst>
      <p:ext uri="{BB962C8B-B14F-4D97-AF65-F5344CB8AC3E}">
        <p14:creationId xmlns:p14="http://schemas.microsoft.com/office/powerpoint/2010/main" val="202736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walked through the process for sending an mHero</a:t>
            </a:r>
            <a:r>
              <a:rPr lang="en-US" baseline="0" dirty="0" smtClean="0"/>
              <a:t> SMS, let’s briefly look at the resources needed to implement mHero and discuss the platform’s sustainability.</a:t>
            </a:r>
          </a:p>
        </p:txBody>
      </p:sp>
      <p:sp>
        <p:nvSpPr>
          <p:cNvPr id="4" name="Slide Number Placeholder 3"/>
          <p:cNvSpPr>
            <a:spLocks noGrp="1"/>
          </p:cNvSpPr>
          <p:nvPr>
            <p:ph type="sldNum" sz="quarter" idx="10"/>
          </p:nvPr>
        </p:nvSpPr>
        <p:spPr/>
        <p:txBody>
          <a:bodyPr/>
          <a:lstStyle/>
          <a:p>
            <a:fld id="{96382882-C7C8-1548-8CC9-74E412880E47}" type="slidenum">
              <a:rPr lang="en-US" smtClean="0"/>
              <a:t>32</a:t>
            </a:fld>
            <a:endParaRPr lang="en-US" dirty="0"/>
          </a:p>
        </p:txBody>
      </p:sp>
    </p:spTree>
    <p:extLst>
      <p:ext uri="{BB962C8B-B14F-4D97-AF65-F5344CB8AC3E}">
        <p14:creationId xmlns:p14="http://schemas.microsoft.com/office/powerpoint/2010/main" val="2221247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overviews the resources needed to implement</a:t>
            </a:r>
            <a:r>
              <a:rPr lang="en-US" altLang="en-US" baseline="0" dirty="0" smtClean="0"/>
              <a:t> mHero in a country, both equipment and infrastructure needs as well as human resources.</a:t>
            </a:r>
          </a:p>
          <a:p>
            <a:pPr eaLnBrk="1" hangingPunct="1">
              <a:spcBef>
                <a:spcPct val="0"/>
              </a:spcBef>
            </a:pPr>
            <a:endParaRPr lang="en-US" altLang="en-US" baseline="0" dirty="0" smtClean="0"/>
          </a:p>
          <a:p>
            <a:pPr eaLnBrk="1" hangingPunct="1">
              <a:spcBef>
                <a:spcPct val="0"/>
              </a:spcBef>
            </a:pPr>
            <a:r>
              <a:rPr lang="en-US" altLang="en-US" baseline="0" dirty="0" smtClean="0"/>
              <a:t>You know from our previous slides you need a human resource information system such as </a:t>
            </a:r>
            <a:r>
              <a:rPr lang="en-US" altLang="en-US" baseline="0" dirty="0" err="1" smtClean="0"/>
              <a:t>IntraHealth’s</a:t>
            </a:r>
            <a:r>
              <a:rPr lang="en-US" altLang="en-US" baseline="0" dirty="0" smtClean="0"/>
              <a:t> </a:t>
            </a:r>
            <a:r>
              <a:rPr lang="en-US" altLang="en-US" baseline="0" dirty="0" err="1" smtClean="0"/>
              <a:t>iHRIS</a:t>
            </a:r>
            <a:r>
              <a:rPr lang="en-US" altLang="en-US" baseline="0" dirty="0" smtClean="0"/>
              <a:t>.  You also need a SMS platform such as </a:t>
            </a:r>
            <a:r>
              <a:rPr lang="en-US" altLang="en-US" baseline="0" dirty="0" err="1" smtClean="0"/>
              <a:t>RapidPro</a:t>
            </a:r>
            <a:r>
              <a:rPr lang="en-US" altLang="en-US" baseline="0" dirty="0" smtClean="0"/>
              <a:t>.  Ensuring these are open source is important for sustainability and growth.</a:t>
            </a:r>
          </a:p>
          <a:p>
            <a:pPr eaLnBrk="1" hangingPunct="1">
              <a:spcBef>
                <a:spcPct val="0"/>
              </a:spcBef>
            </a:pPr>
            <a:endParaRPr lang="en-US" altLang="en-US" baseline="0" dirty="0" smtClean="0"/>
          </a:p>
          <a:p>
            <a:pPr eaLnBrk="1" hangingPunct="1">
              <a:spcBef>
                <a:spcPct val="0"/>
              </a:spcBef>
            </a:pPr>
            <a:r>
              <a:rPr lang="en-US" altLang="en-US" baseline="0" dirty="0" smtClean="0"/>
              <a:t>There are several important technology tools needed such as computers.  You may choose to host the data for </a:t>
            </a:r>
            <a:r>
              <a:rPr lang="en-US" altLang="en-US" baseline="0" dirty="0" err="1" smtClean="0"/>
              <a:t>iHRIS</a:t>
            </a:r>
            <a:r>
              <a:rPr lang="en-US" altLang="en-US" baseline="0" dirty="0" smtClean="0"/>
              <a:t> and </a:t>
            </a:r>
            <a:r>
              <a:rPr lang="en-US" altLang="en-US" baseline="0" dirty="0" err="1" smtClean="0"/>
              <a:t>mHero</a:t>
            </a:r>
            <a:r>
              <a:rPr lang="en-US" altLang="en-US" baseline="0" dirty="0" smtClean="0"/>
              <a:t> on a server or in the cloud.  In either case, ensure you have a backup source for hosting.  Be sure you have reliable internet – an important consideration!</a:t>
            </a:r>
          </a:p>
          <a:p>
            <a:pPr eaLnBrk="1" hangingPunct="1">
              <a:spcBef>
                <a:spcPct val="0"/>
              </a:spcBef>
            </a:pPr>
            <a:endParaRPr lang="en-US" altLang="en-US" baseline="0" dirty="0" smtClean="0"/>
          </a:p>
          <a:p>
            <a:pPr eaLnBrk="1" hangingPunct="1">
              <a:spcBef>
                <a:spcPct val="0"/>
              </a:spcBef>
            </a:pPr>
            <a:r>
              <a:rPr lang="en-US" altLang="en-US" baseline="0" dirty="0" smtClean="0"/>
              <a:t>You will also need a short code from a mobile network operator.  A Virtual Private Network (VPN) is necessary to connect a RapidPro instance to a mobile network and a short code is used to connect a mobile network to multiple mobile phones.</a:t>
            </a:r>
          </a:p>
          <a:p>
            <a:pPr eaLnBrk="1" hangingPunct="1">
              <a:spcBef>
                <a:spcPct val="0"/>
              </a:spcBef>
            </a:pPr>
            <a:endParaRPr lang="en-US" altLang="en-US" baseline="0" dirty="0" smtClean="0"/>
          </a:p>
          <a:p>
            <a:pPr eaLnBrk="1" hangingPunct="1">
              <a:spcBef>
                <a:spcPct val="0"/>
              </a:spcBef>
            </a:pPr>
            <a:r>
              <a:rPr lang="en-US" altLang="en-US" baseline="0" dirty="0" smtClean="0"/>
              <a:t>Finally you will need a dedicated team to support </a:t>
            </a:r>
            <a:r>
              <a:rPr lang="en-US" altLang="en-US" baseline="0" dirty="0" err="1" smtClean="0"/>
              <a:t>mHero</a:t>
            </a:r>
            <a:r>
              <a:rPr lang="en-US" altLang="en-US" baseline="0" dirty="0" smtClean="0"/>
              <a:t>.  You may organize your team to have a coordinator that oversees the entire process and ensures strategic alignment with MOH priorities.  This coordinator could oversee data managers who implement </a:t>
            </a:r>
            <a:r>
              <a:rPr lang="en-US" altLang="en-US" baseline="0" dirty="0" err="1" smtClean="0"/>
              <a:t>mHero</a:t>
            </a:r>
            <a:r>
              <a:rPr lang="en-US" altLang="en-US" baseline="0" dirty="0" smtClean="0"/>
              <a:t>.  However you structure your team, ensure they have clear roles and responsibilities. </a:t>
            </a:r>
            <a:endParaRPr lang="en-US" altLang="en-US" dirty="0" smtClean="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9A6002-3731-41DF-AB63-B58FEEAB85E4}" type="slidenum">
              <a:rPr lang="en-US" altLang="en-US" smtClean="0"/>
              <a:pPr fontAlgn="base">
                <a:spcBef>
                  <a:spcPct val="0"/>
                </a:spcBef>
                <a:spcAft>
                  <a:spcPct val="0"/>
                </a:spcAft>
                <a:defRPr/>
              </a:pPr>
              <a:t>33</a:t>
            </a:fld>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Sustainability is very important for any HIS and</a:t>
            </a:r>
            <a:r>
              <a:rPr lang="en-US" baseline="0" dirty="0" smtClean="0"/>
              <a:t> ICT investment.  </a:t>
            </a:r>
            <a:endParaRPr lang="en-US" dirty="0" smtClean="0"/>
          </a:p>
          <a:p>
            <a:pPr marL="0" indent="0">
              <a:buFont typeface="Arial" panose="020B0604020202020204" pitchFamily="34" charset="0"/>
              <a:buNone/>
            </a:pPr>
            <a:r>
              <a:rPr lang="en-US" dirty="0" err="1" smtClean="0"/>
              <a:t>mHero</a:t>
            </a:r>
            <a:r>
              <a:rPr lang="en-US" dirty="0" smtClean="0"/>
              <a:t> is sustainable because it is not a new technology or system but</a:t>
            </a:r>
            <a:r>
              <a:rPr lang="en-US" baseline="0" dirty="0" smtClean="0"/>
              <a:t> rather integrated into existing </a:t>
            </a:r>
            <a:r>
              <a:rPr lang="en-US" baseline="0" dirty="0" err="1" smtClean="0"/>
              <a:t>iHRIS</a:t>
            </a:r>
            <a:r>
              <a:rPr lang="en-US" baseline="0" dirty="0" smtClean="0"/>
              <a:t> structure.</a:t>
            </a:r>
          </a:p>
          <a:p>
            <a:pPr marL="0" indent="0">
              <a:buFont typeface="Arial" panose="020B0604020202020204" pitchFamily="34" charset="0"/>
              <a:buNone/>
            </a:pPr>
            <a:r>
              <a:rPr lang="en-US" baseline="0" dirty="0" err="1" smtClean="0"/>
              <a:t>mHero</a:t>
            </a:r>
            <a:r>
              <a:rPr lang="en-US" baseline="0" dirty="0" smtClean="0"/>
              <a:t> uses open source software, so Ministries do not pay licensing fees.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As part of iHRIS, mHero is supported by a global network of developers, implementers and program managers who maintain resources through wiki sites and a community of practice.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Perhaps the most important piece of </a:t>
            </a:r>
            <a:r>
              <a:rPr lang="en-US" baseline="0" dirty="0" err="1" smtClean="0"/>
              <a:t>mHero’s</a:t>
            </a:r>
            <a:r>
              <a:rPr lang="en-US" baseline="0" dirty="0" smtClean="0"/>
              <a:t> sustainability is that it is owned by the ministries which choose to implement the platform, and as such all messages and agreements for data exchange are developed by ministry staff.</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4AA8DC5-D0B0-401D-9FF0-82DED7C2F862}" type="slidenum">
              <a:rPr lang="en-US" smtClean="0"/>
              <a:t>34</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Since the first mHero SMS were sent in Liberia in November of 2014, the platform is now being rolled out nationally in Liberia.  Implementation is coming soon to Mali, Sierra Leone and Guinea. mHero team members have traveled between Sierra Leone and Liberia to share ideas, best practices and conduct trainings. mHero has also been formally adopted by ministries of health, and is being included in national health information system (HIS) strategies and plans.</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4AA8DC5-D0B0-401D-9FF0-82DED7C2F862}" type="slidenum">
              <a:rPr lang="en-US" smtClean="0"/>
              <a:t>35</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mHero</a:t>
            </a:r>
            <a:r>
              <a:rPr lang="en-US" baseline="0" dirty="0" smtClean="0"/>
              <a:t> has been developed with support and in collaboration with many stakeholders including UNICEF, USAID, Johnson and Johnson and others. IntraHealth has supported building the capacity to implement and use iHRIS and mHero with the Ministries of Health in Liberia, Sierra Leone and Guinea. The nature of the mHero system is conductive for a wide range of partner collaboration to strengthen health systems.</a:t>
            </a:r>
            <a:endParaRPr lang="en-US" dirty="0" smtClean="0"/>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36</a:t>
            </a:fld>
            <a:endParaRPr lang="en-US"/>
          </a:p>
        </p:txBody>
      </p:sp>
    </p:spTree>
    <p:extLst>
      <p:ext uri="{BB962C8B-B14F-4D97-AF65-F5344CB8AC3E}">
        <p14:creationId xmlns:p14="http://schemas.microsoft.com/office/powerpoint/2010/main" val="48512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is made possible by the generous support of the American people through the United States Agency for International Development (USAID). </a:t>
            </a:r>
            <a:r>
              <a:rPr lang="en-US" smtClean="0"/>
              <a:t>The contents are the responsibility of IntraHealth International and do not necessarily reflect the views of USAID or the United States Government.</a:t>
            </a:r>
          </a:p>
          <a:p>
            <a:endParaRPr lang="en-US"/>
          </a:p>
        </p:txBody>
      </p:sp>
      <p:sp>
        <p:nvSpPr>
          <p:cNvPr id="4" name="Slide Number Placeholder 3"/>
          <p:cNvSpPr>
            <a:spLocks noGrp="1"/>
          </p:cNvSpPr>
          <p:nvPr>
            <p:ph type="sldNum" sz="quarter" idx="10"/>
          </p:nvPr>
        </p:nvSpPr>
        <p:spPr/>
        <p:txBody>
          <a:bodyPr/>
          <a:lstStyle/>
          <a:p>
            <a:fld id="{96382882-C7C8-1548-8CC9-74E412880E47}" type="slidenum">
              <a:rPr lang="en-US" smtClean="0"/>
              <a:t>37</a:t>
            </a:fld>
            <a:endParaRPr lang="en-US" dirty="0"/>
          </a:p>
        </p:txBody>
      </p:sp>
    </p:spTree>
    <p:extLst>
      <p:ext uri="{BB962C8B-B14F-4D97-AF65-F5344CB8AC3E}">
        <p14:creationId xmlns:p14="http://schemas.microsoft.com/office/powerpoint/2010/main" val="104484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the platform evolved, more capabilities were added.  Now, mHero communications</a:t>
            </a:r>
            <a:r>
              <a:rPr lang="en-US" altLang="en-US" baseline="0" dirty="0" smtClean="0"/>
              <a:t> can be initiated by either the health worker or someone at a ministry of health.</a:t>
            </a:r>
          </a:p>
          <a:p>
            <a:endParaRPr lang="en-US" altLang="en-US" baseline="0" dirty="0" smtClean="0"/>
          </a:p>
          <a:p>
            <a:pPr marL="171450" indent="-171450">
              <a:buFont typeface="Arial" panose="020B0604020202020204" pitchFamily="34" charset="0"/>
              <a:buChar char="•"/>
            </a:pPr>
            <a:r>
              <a:rPr lang="en-US" altLang="en-US" baseline="0" dirty="0" smtClean="0"/>
              <a:t>In the first conversation, a nurse texts the letters “PPE” to the mHero number. This triggers the receipt of a question asking about her stock level of personal protective equipment (PPE). She is then able to respond that she has 2 only PPE available, altering someone at the ministry that she is very close to a </a:t>
            </a:r>
            <a:r>
              <a:rPr lang="en-US" altLang="en-US" baseline="0" dirty="0" err="1" smtClean="0"/>
              <a:t>stockout</a:t>
            </a:r>
            <a:r>
              <a:rPr lang="en-US" altLang="en-US" baseline="0" dirty="0" smtClean="0"/>
              <a:t>.</a:t>
            </a:r>
          </a:p>
          <a:p>
            <a:pPr marL="171450" indent="-171450">
              <a:buFont typeface="Arial" panose="020B0604020202020204" pitchFamily="34" charset="0"/>
              <a:buChar char="•"/>
            </a:pPr>
            <a:r>
              <a:rPr lang="en-US" altLang="en-US" baseline="0" dirty="0" smtClean="0"/>
              <a:t>In the second conversation, the text initiates at the ministry, with a question to confirm the health worker’s cadre. She responds that she is indeed an RN.</a:t>
            </a:r>
          </a:p>
          <a:p>
            <a:pPr marL="171450" indent="-171450">
              <a:buFont typeface="Arial" panose="020B0604020202020204" pitchFamily="34" charset="0"/>
              <a:buChar char="•"/>
            </a:pPr>
            <a:r>
              <a:rPr lang="en-US" altLang="en-US" baseline="0" dirty="0" smtClean="0"/>
              <a:t>The third conversation illustrates how mHero can be used to send flash surveys or quick refresher trainings.</a:t>
            </a:r>
            <a:endParaRPr lang="en-US" altLang="en-US" dirty="0" smtClean="0"/>
          </a:p>
        </p:txBody>
      </p:sp>
      <p:sp>
        <p:nvSpPr>
          <p:cNvPr id="4" name="Slide Number Placeholder 3"/>
          <p:cNvSpPr>
            <a:spLocks noGrp="1"/>
          </p:cNvSpPr>
          <p:nvPr>
            <p:ph type="sldNum" sz="quarter" idx="5"/>
          </p:nvPr>
        </p:nvSpPr>
        <p:spPr/>
        <p:txBody>
          <a:bodyPr/>
          <a:lstStyle/>
          <a:p>
            <a:pPr>
              <a:defRPr/>
            </a:pPr>
            <a:fld id="{91433E12-793C-4A3A-9A1D-8AB43B54BC7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This slide</a:t>
            </a:r>
            <a:r>
              <a:rPr lang="en-US" baseline="0" dirty="0" smtClean="0">
                <a:latin typeface="Calibri" charset="0"/>
              </a:rPr>
              <a:t> illustrates just a few of the ways mHero can be used to strengthen a country’s health system.</a:t>
            </a:r>
          </a:p>
          <a:p>
            <a:endParaRPr lang="en-US" baseline="0" dirty="0" smtClean="0">
              <a:latin typeface="Calibri" charset="0"/>
            </a:endParaRPr>
          </a:p>
          <a:p>
            <a:r>
              <a:rPr lang="en-US" baseline="0" dirty="0" smtClean="0">
                <a:latin typeface="Calibri" charset="0"/>
              </a:rPr>
              <a:t>As you can see, </a:t>
            </a:r>
            <a:r>
              <a:rPr lang="en-US" baseline="0" dirty="0" err="1" smtClean="0">
                <a:latin typeface="Calibri" charset="0"/>
              </a:rPr>
              <a:t>mHero</a:t>
            </a:r>
            <a:r>
              <a:rPr lang="en-US" baseline="0" dirty="0" smtClean="0">
                <a:latin typeface="Calibri" charset="0"/>
              </a:rPr>
              <a:t> can embrace a lot of different communications that may result in service delivery enhancements.  For example, </a:t>
            </a:r>
            <a:r>
              <a:rPr lang="en-US" baseline="0" dirty="0" err="1" smtClean="0">
                <a:latin typeface="Calibri" charset="0"/>
              </a:rPr>
              <a:t>mHero</a:t>
            </a:r>
            <a:r>
              <a:rPr lang="en-US" baseline="0" dirty="0" smtClean="0">
                <a:latin typeface="Calibri" charset="0"/>
              </a:rPr>
              <a:t> can collect inventory information and if </a:t>
            </a:r>
            <a:r>
              <a:rPr lang="en-US" baseline="0" dirty="0" err="1" smtClean="0">
                <a:latin typeface="Calibri" charset="0"/>
              </a:rPr>
              <a:t>stockouts</a:t>
            </a:r>
            <a:r>
              <a:rPr lang="en-US" baseline="0" dirty="0" smtClean="0">
                <a:latin typeface="Calibri" charset="0"/>
              </a:rPr>
              <a:t> are identified, the MOH can use this information to ensure supply chain management challenges are addressed and </a:t>
            </a:r>
            <a:r>
              <a:rPr lang="en-US" baseline="0" dirty="0" err="1" smtClean="0">
                <a:latin typeface="Calibri" charset="0"/>
              </a:rPr>
              <a:t>stockouts</a:t>
            </a:r>
            <a:r>
              <a:rPr lang="en-US" baseline="0" dirty="0" smtClean="0">
                <a:latin typeface="Calibri" charset="0"/>
              </a:rPr>
              <a:t> are mitigated.</a:t>
            </a:r>
          </a:p>
          <a:p>
            <a:endParaRPr lang="en-US" baseline="0" dirty="0" smtClean="0">
              <a:latin typeface="Calibri" charset="0"/>
            </a:endParaRPr>
          </a:p>
          <a:p>
            <a:r>
              <a:rPr lang="en-US" baseline="0" dirty="0" smtClean="0">
                <a:latin typeface="Calibri" charset="0"/>
              </a:rPr>
              <a:t>Another example is targeting messages to absent health workers.  By reaching out to them, they may be motivated to return to work.</a:t>
            </a:r>
            <a:endParaRPr lang="en-US" dirty="0">
              <a:latin typeface="Calibri" charset="0"/>
            </a:endParaRPr>
          </a:p>
        </p:txBody>
      </p:sp>
      <p:sp>
        <p:nvSpPr>
          <p:cNvPr id="4198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8EEE3E-E4CA-8C42-8339-F4D902A26FE8}"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let’s take a look at the technology behind </a:t>
            </a:r>
            <a:r>
              <a:rPr lang="en-US" baseline="0" dirty="0" err="1" smtClean="0"/>
              <a:t>mHero</a:t>
            </a:r>
            <a:r>
              <a:rPr lang="en-US" baseline="0" dirty="0" smtClean="0"/>
              <a:t>. </a:t>
            </a:r>
            <a:r>
              <a:rPr lang="en-US" baseline="0" dirty="0" err="1" smtClean="0"/>
              <a:t>mHero</a:t>
            </a:r>
            <a:r>
              <a:rPr lang="en-US" baseline="0" dirty="0" smtClean="0"/>
              <a:t> is not a new technology, but rather a consolidation of technologies typically already in use by most ministries of health.</a:t>
            </a:r>
          </a:p>
          <a:p>
            <a:r>
              <a:rPr lang="en-US" baseline="0" dirty="0" smtClean="0"/>
              <a:t> We mentioned that when </a:t>
            </a:r>
            <a:r>
              <a:rPr lang="en-US" baseline="0" dirty="0" err="1" smtClean="0"/>
              <a:t>mHero</a:t>
            </a:r>
            <a:r>
              <a:rPr lang="en-US" baseline="0" dirty="0" smtClean="0"/>
              <a:t> was developed, IntraHealth and UNICED made their </a:t>
            </a:r>
            <a:r>
              <a:rPr lang="en-US" baseline="0" dirty="0" err="1" smtClean="0"/>
              <a:t>iHRIS</a:t>
            </a:r>
            <a:r>
              <a:rPr lang="en-US" baseline="0" dirty="0" smtClean="0"/>
              <a:t> and </a:t>
            </a:r>
            <a:r>
              <a:rPr lang="en-US" baseline="0" dirty="0" err="1" smtClean="0"/>
              <a:t>RapidPro</a:t>
            </a:r>
            <a:r>
              <a:rPr lang="en-US" baseline="0" dirty="0" smtClean="0"/>
              <a:t> technologies interoperable.  There are other systems that are involved too.  Specifically: </a:t>
            </a:r>
          </a:p>
          <a:p>
            <a:endParaRPr lang="en-US" baseline="0" dirty="0" smtClean="0"/>
          </a:p>
          <a:p>
            <a:pPr marL="171450" indent="-171450">
              <a:buFont typeface="Arial" panose="020B0604020202020204" pitchFamily="34" charset="0"/>
              <a:buChar char="•"/>
            </a:pPr>
            <a:r>
              <a:rPr lang="en-US" baseline="0" dirty="0" smtClean="0"/>
              <a:t>DHIS2 houses information on service delivery statistics and facilities</a:t>
            </a:r>
          </a:p>
          <a:p>
            <a:pPr marL="171450" indent="-171450">
              <a:buFont typeface="Arial" panose="020B0604020202020204" pitchFamily="34" charset="0"/>
              <a:buChar char="•"/>
            </a:pPr>
            <a:r>
              <a:rPr lang="en-US" baseline="0" dirty="0" smtClean="0"/>
              <a:t>iHRIS houses information on health workers, including their mobile phone numbers</a:t>
            </a:r>
          </a:p>
          <a:p>
            <a:pPr marL="171450" indent="-171450">
              <a:buFont typeface="Arial" panose="020B0604020202020204" pitchFamily="34" charset="0"/>
              <a:buChar char="•"/>
            </a:pPr>
            <a:r>
              <a:rPr lang="en-US" baseline="0" dirty="0" smtClean="0"/>
              <a:t>SMS messages are developed and tested in RapidPro</a:t>
            </a:r>
          </a:p>
          <a:p>
            <a:pPr marL="171450" indent="-171450">
              <a:buFont typeface="Arial" panose="020B0604020202020204" pitchFamily="34" charset="0"/>
              <a:buChar char="•"/>
            </a:pPr>
            <a:r>
              <a:rPr lang="en-US" baseline="0" dirty="0" smtClean="0"/>
              <a:t>DHIS2 and iHRIS are connected through the health worker registry, which connects to RapidPro through an Interoperability Layer</a:t>
            </a:r>
          </a:p>
          <a:p>
            <a:pPr marL="171450" indent="-171450">
              <a:buFont typeface="Arial" panose="020B0604020202020204" pitchFamily="34" charset="0"/>
              <a:buChar char="•"/>
            </a:pPr>
            <a:r>
              <a:rPr lang="en-US" baseline="0" dirty="0" smtClean="0"/>
              <a:t>These technologies combine to form mHero, through which SMS are sent to and received from health workers</a:t>
            </a:r>
          </a:p>
          <a:p>
            <a:pPr marL="171450" indent="-171450">
              <a:buFont typeface="Arial" panose="020B0604020202020204" pitchFamily="34" charset="0"/>
              <a:buChar char="•"/>
            </a:pPr>
            <a:r>
              <a:rPr lang="en-US" baseline="0" dirty="0" smtClean="0"/>
              <a:t>Data thus flows from DHIS2 and iHRIS through RapidPro to health workers and from health workers back into these databases</a:t>
            </a:r>
          </a:p>
          <a:p>
            <a:pPr marL="0" indent="0">
              <a:buFont typeface="Arial" panose="020B0604020202020204" pitchFamily="34" charset="0"/>
              <a:buNone/>
            </a:pPr>
            <a:r>
              <a:rPr lang="en-US" baseline="0" dirty="0" smtClean="0"/>
              <a:t>It is important to note that the responses health workers send are attached to their files in iHRIS but do not automatically make changes to the data stored in iHRIS. </a:t>
            </a:r>
          </a:p>
        </p:txBody>
      </p:sp>
      <p:sp>
        <p:nvSpPr>
          <p:cNvPr id="4" name="Slide Number Placeholder 3"/>
          <p:cNvSpPr>
            <a:spLocks noGrp="1"/>
          </p:cNvSpPr>
          <p:nvPr>
            <p:ph type="sldNum" sz="quarter" idx="10"/>
          </p:nvPr>
        </p:nvSpPr>
        <p:spPr/>
        <p:txBody>
          <a:bodyPr/>
          <a:lstStyle/>
          <a:p>
            <a:fld id="{04AA8DC5-D0B0-401D-9FF0-82DED7C2F862}" type="slidenum">
              <a:rPr lang="en-US" smtClean="0"/>
              <a:t>6</a:t>
            </a:fld>
            <a:endParaRPr lang="en-US" dirty="0"/>
          </a:p>
        </p:txBody>
      </p:sp>
    </p:spTree>
    <p:extLst>
      <p:ext uri="{BB962C8B-B14F-4D97-AF65-F5344CB8AC3E}">
        <p14:creationId xmlns:p14="http://schemas.microsoft.com/office/powerpoint/2010/main" val="407002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highly technical slide but as you can see, </a:t>
            </a:r>
            <a:r>
              <a:rPr lang="en-US" sz="1200" kern="1200" dirty="0" err="1" smtClean="0">
                <a:solidFill>
                  <a:schemeClr val="tx1"/>
                </a:solidFill>
                <a:effectLst/>
                <a:latin typeface="+mn-lt"/>
                <a:ea typeface="+mn-ea"/>
                <a:cs typeface="+mn-cs"/>
              </a:rPr>
              <a:t>mHero</a:t>
            </a:r>
            <a:r>
              <a:rPr lang="en-US" sz="1200" kern="1200" dirty="0" smtClean="0">
                <a:solidFill>
                  <a:schemeClr val="tx1"/>
                </a:solidFill>
                <a:effectLst/>
                <a:latin typeface="+mn-lt"/>
                <a:ea typeface="+mn-ea"/>
                <a:cs typeface="+mn-cs"/>
              </a:rPr>
              <a:t> brings together existing components of the health information system through open international  </a:t>
            </a:r>
            <a:r>
              <a:rPr lang="en-US" sz="1200" u="sng" kern="1200" dirty="0" smtClean="0">
                <a:solidFill>
                  <a:schemeClr val="tx1"/>
                </a:solidFill>
                <a:effectLst/>
                <a:latin typeface="+mn-lt"/>
                <a:ea typeface="+mn-ea"/>
                <a:cs typeface="+mn-cs"/>
                <a:hlinkClick r:id="rId3"/>
              </a:rPr>
              <a:t>interoperability</a:t>
            </a:r>
            <a:r>
              <a:rPr lang="en-US" sz="1200" kern="1200" dirty="0" smtClean="0">
                <a:solidFill>
                  <a:schemeClr val="tx1"/>
                </a:solidFill>
                <a:effectLst/>
                <a:latin typeface="+mn-lt"/>
                <a:ea typeface="+mn-ea"/>
                <a:cs typeface="+mn-cs"/>
              </a:rPr>
              <a:t> standards for </a:t>
            </a:r>
            <a:r>
              <a:rPr lang="en-US" sz="1200" u="sng" kern="1200" dirty="0" smtClean="0">
                <a:solidFill>
                  <a:schemeClr val="tx1"/>
                </a:solidFill>
                <a:effectLst/>
                <a:latin typeface="+mn-lt"/>
                <a:ea typeface="+mn-ea"/>
                <a:cs typeface="+mn-cs"/>
                <a:hlinkClick r:id="rId4"/>
              </a:rPr>
              <a:t>health information exchange</a:t>
            </a:r>
            <a:r>
              <a:rPr lang="en-US" sz="1200" kern="1200" dirty="0" smtClean="0">
                <a:solidFill>
                  <a:schemeClr val="tx1"/>
                </a:solidFill>
                <a:effectLst/>
                <a:latin typeface="+mn-lt"/>
                <a:ea typeface="+mn-ea"/>
                <a:cs typeface="+mn-cs"/>
              </a:rPr>
              <a:t>, in particular </a:t>
            </a:r>
            <a:r>
              <a:rPr lang="en-US" sz="1200" u="sng" kern="1200" dirty="0" smtClean="0">
                <a:solidFill>
                  <a:schemeClr val="tx1"/>
                </a:solidFill>
                <a:effectLst/>
                <a:latin typeface="+mn-lt"/>
                <a:ea typeface="+mn-ea"/>
                <a:cs typeface="+mn-cs"/>
                <a:hlinkClick r:id="rId5"/>
              </a:rPr>
              <a:t>OpenHIE</a:t>
            </a:r>
            <a:r>
              <a:rPr lang="en-US" sz="1200" kern="1200" dirty="0" smtClean="0">
                <a:solidFill>
                  <a:schemeClr val="tx1"/>
                </a:solidFill>
                <a:effectLst/>
                <a:latin typeface="+mn-lt"/>
                <a:ea typeface="+mn-ea"/>
                <a:cs typeface="+mn-cs"/>
              </a:rPr>
              <a:t>.   On the left had side, we have several core components of the OpenHIE architecture including canonical sources of facility and health worker data.  These data in these systems are brought together into the </a:t>
            </a:r>
            <a:r>
              <a:rPr lang="en-US" sz="1200" kern="1200" dirty="0" err="1" smtClean="0">
                <a:solidFill>
                  <a:schemeClr val="tx1"/>
                </a:solidFill>
                <a:effectLst/>
                <a:latin typeface="+mn-lt"/>
                <a:ea typeface="+mn-ea"/>
                <a:cs typeface="+mn-cs"/>
              </a:rPr>
              <a:t>InterLinked</a:t>
            </a:r>
            <a:r>
              <a:rPr lang="en-US" sz="1200" kern="1200" dirty="0" smtClean="0">
                <a:solidFill>
                  <a:schemeClr val="tx1"/>
                </a:solidFill>
                <a:effectLst/>
                <a:latin typeface="+mn-lt"/>
                <a:ea typeface="+mn-ea"/>
                <a:cs typeface="+mn-cs"/>
              </a:rPr>
              <a:t> Registry using the international CSD standard.   mHero builds on these core components by connecting the </a:t>
            </a:r>
            <a:r>
              <a:rPr lang="en-US" sz="1200" kern="1200" dirty="0" err="1" smtClean="0">
                <a:solidFill>
                  <a:schemeClr val="tx1"/>
                </a:solidFill>
                <a:effectLst/>
                <a:latin typeface="+mn-lt"/>
                <a:ea typeface="+mn-ea"/>
                <a:cs typeface="+mn-cs"/>
              </a:rPr>
              <a:t>InterLinked</a:t>
            </a:r>
            <a:r>
              <a:rPr lang="en-US" sz="1200" kern="1200" dirty="0" smtClean="0">
                <a:solidFill>
                  <a:schemeClr val="tx1"/>
                </a:solidFill>
                <a:effectLst/>
                <a:latin typeface="+mn-lt"/>
                <a:ea typeface="+mn-ea"/>
                <a:cs typeface="+mn-cs"/>
              </a:rPr>
              <a:t> Registry to the SMS communication platform RapidPro which is being supported by UNICEF.   Data protection, security and synchronization is provided by the </a:t>
            </a:r>
            <a:r>
              <a:rPr lang="en-US" sz="1200" kern="1200" dirty="0" err="1" smtClean="0">
                <a:solidFill>
                  <a:schemeClr val="tx1"/>
                </a:solidFill>
                <a:effectLst/>
                <a:latin typeface="+mn-lt"/>
                <a:ea typeface="+mn-ea"/>
                <a:cs typeface="+mn-cs"/>
              </a:rPr>
              <a:t>InterOperability</a:t>
            </a:r>
            <a:r>
              <a:rPr lang="en-US" sz="1200" kern="1200" dirty="0" smtClean="0">
                <a:solidFill>
                  <a:schemeClr val="tx1"/>
                </a:solidFill>
                <a:effectLst/>
                <a:latin typeface="+mn-lt"/>
                <a:ea typeface="+mn-ea"/>
                <a:cs typeface="+mn-cs"/>
              </a:rPr>
              <a:t> Layer.   At the moment we adding new support for the international “Mobile Alert Communication Management” or </a:t>
            </a:r>
            <a:r>
              <a:rPr lang="en-US" sz="1200" kern="1200" dirty="0" err="1" smtClean="0">
                <a:solidFill>
                  <a:schemeClr val="tx1"/>
                </a:solidFill>
                <a:effectLst/>
                <a:latin typeface="+mn-lt"/>
                <a:ea typeface="+mn-ea"/>
                <a:cs typeface="+mn-cs"/>
              </a:rPr>
              <a:t>mACM</a:t>
            </a:r>
            <a:r>
              <a:rPr lang="en-US" sz="1200" kern="1200" dirty="0" smtClean="0">
                <a:solidFill>
                  <a:schemeClr val="tx1"/>
                </a:solidFill>
                <a:effectLst/>
                <a:latin typeface="+mn-lt"/>
                <a:ea typeface="+mn-ea"/>
                <a:cs typeface="+mn-cs"/>
              </a:rPr>
              <a:t> standard to the mHero platform.   This </a:t>
            </a:r>
            <a:r>
              <a:rPr lang="en-US" sz="1200" kern="1200" dirty="0" err="1" smtClean="0">
                <a:solidFill>
                  <a:schemeClr val="tx1"/>
                </a:solidFill>
                <a:effectLst/>
                <a:latin typeface="+mn-lt"/>
                <a:ea typeface="+mn-ea"/>
                <a:cs typeface="+mn-cs"/>
              </a:rPr>
              <a:t>mACM</a:t>
            </a:r>
            <a:r>
              <a:rPr lang="en-US" sz="1200" kern="1200" dirty="0" smtClean="0">
                <a:solidFill>
                  <a:schemeClr val="tx1"/>
                </a:solidFill>
                <a:effectLst/>
                <a:latin typeface="+mn-lt"/>
                <a:ea typeface="+mn-ea"/>
                <a:cs typeface="+mn-cs"/>
              </a:rPr>
              <a:t> standard provides a software independent way to send care reminders and alerts in times of crisis or emergency.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382882-C7C8-1548-8CC9-74E412880E47}" type="slidenum">
              <a:rPr lang="en-US" smtClean="0"/>
              <a:t>7</a:t>
            </a:fld>
            <a:endParaRPr lang="en-US"/>
          </a:p>
        </p:txBody>
      </p:sp>
    </p:spTree>
    <p:extLst>
      <p:ext uri="{BB962C8B-B14F-4D97-AF65-F5344CB8AC3E}">
        <p14:creationId xmlns:p14="http://schemas.microsoft.com/office/powerpoint/2010/main" val="240539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completed</a:t>
            </a:r>
            <a:r>
              <a:rPr lang="en-US" baseline="0" dirty="0" smtClean="0"/>
              <a:t> an overview of mHero and its component technologies, let’s take a look at the process for sending mHero SMS.</a:t>
            </a: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8</a:t>
            </a:fld>
            <a:endParaRPr lang="en-US" dirty="0"/>
          </a:p>
        </p:txBody>
      </p:sp>
    </p:spTree>
    <p:extLst>
      <p:ext uri="{BB962C8B-B14F-4D97-AF65-F5344CB8AC3E}">
        <p14:creationId xmlns:p14="http://schemas.microsoft.com/office/powerpoint/2010/main" val="96419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circle</a:t>
            </a:r>
            <a:r>
              <a:rPr lang="en-US" baseline="0" dirty="0" smtClean="0"/>
              <a:t> illustrates the process, or steps taken, to send out a SMS through mHero. The first step is to define the mHero use case, or message topic.</a:t>
            </a:r>
          </a:p>
        </p:txBody>
      </p:sp>
      <p:sp>
        <p:nvSpPr>
          <p:cNvPr id="4" name="Slide Number Placeholder 3"/>
          <p:cNvSpPr>
            <a:spLocks noGrp="1"/>
          </p:cNvSpPr>
          <p:nvPr>
            <p:ph type="sldNum" sz="quarter" idx="10"/>
          </p:nvPr>
        </p:nvSpPr>
        <p:spPr/>
        <p:txBody>
          <a:bodyPr/>
          <a:lstStyle/>
          <a:p>
            <a:pPr>
              <a:defRPr/>
            </a:pPr>
            <a:fld id="{25199735-84D0-4606-A5E3-43F8908050CB}" type="slidenum">
              <a:rPr lang="en-US" smtClean="0"/>
              <a:pPr>
                <a:defRPr/>
              </a:pPr>
              <a:t>9</a:t>
            </a:fld>
            <a:endParaRPr lang="en-US" dirty="0"/>
          </a:p>
        </p:txBody>
      </p:sp>
    </p:spTree>
    <p:extLst>
      <p:ext uri="{BB962C8B-B14F-4D97-AF65-F5344CB8AC3E}">
        <p14:creationId xmlns:p14="http://schemas.microsoft.com/office/powerpoint/2010/main" val="2027367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
        <p:nvSpPr>
          <p:cNvPr id="13" name="Rectangle 12"/>
          <p:cNvSpPr/>
          <p:nvPr userDrawn="1"/>
        </p:nvSpPr>
        <p:spPr>
          <a:xfrm>
            <a:off x="4496696"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776396" y="3769079"/>
            <a:ext cx="4098663" cy="1470025"/>
          </a:xfrm>
        </p:spPr>
        <p:txBody>
          <a:bodyPr anchor="b" anchorCtr="0">
            <a:normAutofit/>
          </a:bodyPr>
          <a:lstStyle>
            <a:lvl1pPr algn="l">
              <a:defRPr sz="3200">
                <a:solidFill>
                  <a:srgbClr val="545759"/>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4771016" y="5425346"/>
            <a:ext cx="4098664"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smtClean="0">
                <a:solidFill>
                  <a:schemeClr val="tx1">
                    <a:lumMod val="65000"/>
                    <a:lumOff val="35000"/>
                  </a:schemeClr>
                </a:solidFill>
                <a:latin typeface="Century Gothic"/>
                <a:cs typeface="Century Gothic"/>
              </a:rPr>
              <a:t>Presenter’s name</a:t>
            </a:r>
          </a:p>
          <a:p>
            <a:r>
              <a:rPr lang="en-US" dirty="0" smtClean="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0093"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15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15916874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42080714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575051" y="1"/>
            <a:ext cx="5568950"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545759"/>
              </a:solidFill>
              <a:latin typeface="+mn-lt"/>
              <a:ea typeface="+mn-ea"/>
              <a:cs typeface="+mn-cs"/>
            </a:endParaRPr>
          </a:p>
        </p:txBody>
      </p:sp>
      <p:sp>
        <p:nvSpPr>
          <p:cNvPr id="2" name="Title 1"/>
          <p:cNvSpPr>
            <a:spLocks noGrp="1"/>
          </p:cNvSpPr>
          <p:nvPr>
            <p:ph type="title"/>
          </p:nvPr>
        </p:nvSpPr>
        <p:spPr>
          <a:xfrm>
            <a:off x="457200" y="273050"/>
            <a:ext cx="3008313" cy="1162050"/>
          </a:xfrm>
        </p:spPr>
        <p:txBody>
          <a:bodyPr anchor="t" anchorCtr="0">
            <a:normAutofit/>
          </a:bodyPr>
          <a:lstStyle>
            <a:lvl1pPr algn="l">
              <a:defRPr sz="2800" b="1">
                <a:solidFill>
                  <a:srgbClr val="7CADD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94268" y="273050"/>
            <a:ext cx="4792532"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15495625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3703946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95959"/>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2631263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1942542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
        <p:nvSpPr>
          <p:cNvPr id="13" name="Rectangle 12"/>
          <p:cNvSpPr/>
          <p:nvPr userDrawn="1"/>
        </p:nvSpPr>
        <p:spPr>
          <a:xfrm>
            <a:off x="6275"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85975" y="3769079"/>
            <a:ext cx="4098663" cy="1470025"/>
          </a:xfrm>
        </p:spPr>
        <p:txBody>
          <a:bodyPr anchor="b" anchorCtr="0">
            <a:normAutofit/>
          </a:bodyPr>
          <a:lstStyle>
            <a:lvl1pPr algn="l">
              <a:defRPr sz="3200">
                <a:solidFill>
                  <a:srgbClr val="545759"/>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280595" y="5425346"/>
            <a:ext cx="4098664"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smtClean="0">
                <a:solidFill>
                  <a:schemeClr val="tx1">
                    <a:lumMod val="65000"/>
                    <a:lumOff val="35000"/>
                  </a:schemeClr>
                </a:solidFill>
                <a:latin typeface="Century Gothic"/>
                <a:cs typeface="Century Gothic"/>
              </a:rPr>
              <a:t>Presenter’s name</a:t>
            </a:r>
          </a:p>
          <a:p>
            <a:r>
              <a:rPr lang="en-US" dirty="0" smtClean="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9672"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804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95959"/>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1832344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bwMode="auto">
          <a:xfrm>
            <a:off x="-20320" y="0"/>
            <a:ext cx="9159443" cy="62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
        <p:nvSpPr>
          <p:cNvPr id="9" name="Rectangle 8"/>
          <p:cNvSpPr>
            <a:spLocks noChangeArrowheads="1"/>
          </p:cNvSpPr>
          <p:nvPr userDrawn="1"/>
        </p:nvSpPr>
        <p:spPr bwMode="auto">
          <a:xfrm>
            <a:off x="0" y="3160713"/>
            <a:ext cx="9144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545759"/>
              </a:solidFill>
              <a:latin typeface="+mn-lt"/>
              <a:ea typeface="+mn-ea"/>
              <a:cs typeface="+mn-cs"/>
            </a:endParaRPr>
          </a:p>
        </p:txBody>
      </p:sp>
      <p:sp>
        <p:nvSpPr>
          <p:cNvPr id="10" name="Rectangle 9"/>
          <p:cNvSpPr>
            <a:spLocks noChangeArrowheads="1"/>
          </p:cNvSpPr>
          <p:nvPr userDrawn="1"/>
        </p:nvSpPr>
        <p:spPr bwMode="auto">
          <a:xfrm>
            <a:off x="0" y="2571078"/>
            <a:ext cx="9144000" cy="588047"/>
          </a:xfrm>
          <a:prstGeom prst="rect">
            <a:avLst/>
          </a:prstGeom>
          <a:solidFill>
            <a:schemeClr val="tx2">
              <a:alpha val="70000"/>
            </a:schemeClr>
          </a:solidFill>
          <a:ln>
            <a:noFill/>
          </a:ln>
          <a:effectLst>
            <a:outerShdw blurRad="63500" dist="23000" sx="999" sy="999" rotWithShape="0">
              <a:srgbClr val="000000">
                <a:alpha val="74997"/>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444601" y="2571078"/>
            <a:ext cx="8229600" cy="568362"/>
          </a:xfrm>
        </p:spPr>
        <p:txBody>
          <a:bodyPr>
            <a:normAutofit/>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3291840"/>
            <a:ext cx="82296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5260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
        <p:nvSpPr>
          <p:cNvPr id="9" name="Rectangle 8"/>
          <p:cNvSpPr>
            <a:spLocks noChangeArrowheads="1"/>
          </p:cNvSpPr>
          <p:nvPr userDrawn="1"/>
        </p:nvSpPr>
        <p:spPr bwMode="auto">
          <a:xfrm>
            <a:off x="0" y="3160713"/>
            <a:ext cx="9144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545759"/>
              </a:solidFill>
              <a:latin typeface="+mn-lt"/>
              <a:ea typeface="+mn-ea"/>
              <a:cs typeface="+mn-cs"/>
            </a:endParaRPr>
          </a:p>
        </p:txBody>
      </p:sp>
      <p:sp>
        <p:nvSpPr>
          <p:cNvPr id="10" name="Rectangle 9"/>
          <p:cNvSpPr>
            <a:spLocks noChangeArrowheads="1"/>
          </p:cNvSpPr>
          <p:nvPr userDrawn="1"/>
        </p:nvSpPr>
        <p:spPr bwMode="auto">
          <a:xfrm>
            <a:off x="0" y="2571078"/>
            <a:ext cx="9144000" cy="588047"/>
          </a:xfrm>
          <a:prstGeom prst="rect">
            <a:avLst/>
          </a:prstGeom>
          <a:solidFill>
            <a:schemeClr val="tx2">
              <a:alpha val="70000"/>
            </a:schemeClr>
          </a:solidFill>
          <a:ln>
            <a:noFill/>
          </a:ln>
          <a:effectLst>
            <a:outerShdw blurRad="63500" dist="23000" sx="999" sy="999" rotWithShape="0">
              <a:srgbClr val="000000">
                <a:alpha val="74997"/>
              </a:srgbClr>
            </a:outerShdw>
          </a:effectLs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444601" y="2571078"/>
            <a:ext cx="8229600" cy="568362"/>
          </a:xfrm>
        </p:spPr>
        <p:txBody>
          <a:bodyPr>
            <a:normAutofit/>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3291840"/>
            <a:ext cx="82296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25515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F929FC-FCF9-5B4F-884B-550AE81E3ADF}" type="slidenum">
              <a:rPr lang="en-US" smtClean="0"/>
              <a:t>‹#›</a:t>
            </a:fld>
            <a:endParaRPr lang="en-US" dirty="0"/>
          </a:p>
        </p:txBody>
      </p:sp>
      <p:sp>
        <p:nvSpPr>
          <p:cNvPr id="9" name="Rectangle 8"/>
          <p:cNvSpPr>
            <a:spLocks noChangeArrowheads="1"/>
          </p:cNvSpPr>
          <p:nvPr userDrawn="1"/>
        </p:nvSpPr>
        <p:spPr bwMode="auto">
          <a:xfrm>
            <a:off x="0" y="1"/>
            <a:ext cx="5325035"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545759"/>
              </a:solidFill>
              <a:latin typeface="+mn-lt"/>
              <a:ea typeface="+mn-ea"/>
              <a:cs typeface="+mn-cs"/>
            </a:endParaRPr>
          </a:p>
        </p:txBody>
      </p:sp>
      <p:sp>
        <p:nvSpPr>
          <p:cNvPr id="2" name="Title 1"/>
          <p:cNvSpPr>
            <a:spLocks noGrp="1"/>
          </p:cNvSpPr>
          <p:nvPr>
            <p:ph type="title"/>
          </p:nvPr>
        </p:nvSpPr>
        <p:spPr>
          <a:xfrm>
            <a:off x="444601" y="451821"/>
            <a:ext cx="4493159" cy="568362"/>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861074"/>
            <a:ext cx="448056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5974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95959"/>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897470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95959"/>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31578496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95959"/>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B7F2C-0EC4-004C-9347-38B1D2BC9ECB}" type="datetimeFigureOut">
              <a:rPr lang="en-US" smtClean="0"/>
              <a:t>9/2/2016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F929FC-FCF9-5B4F-884B-550AE81E3ADF}" type="slidenum">
              <a:rPr lang="en-US" smtClean="0"/>
              <a:t>‹#›</a:t>
            </a:fld>
            <a:endParaRPr lang="en-US" dirty="0"/>
          </a:p>
        </p:txBody>
      </p:sp>
    </p:spTree>
    <p:extLst>
      <p:ext uri="{BB962C8B-B14F-4D97-AF65-F5344CB8AC3E}">
        <p14:creationId xmlns:p14="http://schemas.microsoft.com/office/powerpoint/2010/main" val="3667736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9849"/>
            <a:ext cx="8229600" cy="84985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7F2C-0EC4-004C-9347-38B1D2BC9ECB}" type="datetimeFigureOut">
              <a:rPr lang="en-US" smtClean="0"/>
              <a:t>9/2/2016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929FC-FCF9-5B4F-884B-550AE81E3ADF}" type="slidenum">
              <a:rPr lang="en-US" smtClean="0"/>
              <a:t>‹#›</a:t>
            </a:fld>
            <a:endParaRPr lang="en-US" dirty="0"/>
          </a:p>
        </p:txBody>
      </p:sp>
    </p:spTree>
    <p:extLst>
      <p:ext uri="{BB962C8B-B14F-4D97-AF65-F5344CB8AC3E}">
        <p14:creationId xmlns:p14="http://schemas.microsoft.com/office/powerpoint/2010/main" val="209814527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2" r:id="rId4"/>
    <p:sldLayoutId id="2147483663" r:id="rId5"/>
    <p:sldLayoutId id="2147483664" r:id="rId6"/>
    <p:sldLayoutId id="2147483652" r:id="rId7"/>
    <p:sldLayoutId id="2147483653" r:id="rId8"/>
    <p:sldLayoutId id="2147483654" r:id="rId9"/>
    <p:sldLayoutId id="2147483651"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45759"/>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545759"/>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545759"/>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6.jpeg"/><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6.jpeg"/><Relationship Id="rId5" Type="http://schemas.openxmlformats.org/officeDocument/2006/relationships/diagramQuickStyle" Target="../diagrams/quickStyle4.xml"/><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6.jpeg"/><Relationship Id="rId5" Type="http://schemas.openxmlformats.org/officeDocument/2006/relationships/diagramQuickStyle" Target="../diagrams/quickStyle5.xml"/><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image" Target="../media/image6.jpeg"/><Relationship Id="rId5" Type="http://schemas.openxmlformats.org/officeDocument/2006/relationships/diagramQuickStyle" Target="../diagrams/quickStyle6.xml"/><Relationship Id="rId10" Type="http://schemas.openxmlformats.org/officeDocument/2006/relationships/image" Target="../media/image9.png"/><Relationship Id="rId4" Type="http://schemas.openxmlformats.org/officeDocument/2006/relationships/diagramLayout" Target="../diagrams/layout6.xm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1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image" Target="../media/image6.jpeg"/><Relationship Id="rId5" Type="http://schemas.openxmlformats.org/officeDocument/2006/relationships/diagramQuickStyle" Target="../diagrams/quickStyle7.xml"/><Relationship Id="rId10" Type="http://schemas.openxmlformats.org/officeDocument/2006/relationships/image" Target="../media/image9.png"/><Relationship Id="rId4" Type="http://schemas.openxmlformats.org/officeDocument/2006/relationships/diagramLayout" Target="../diagrams/layout7.xml"/><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image" Target="../media/image47.png"/><Relationship Id="rId21" Type="http://schemas.openxmlformats.org/officeDocument/2006/relationships/image" Target="../media/image63.png"/><Relationship Id="rId7" Type="http://schemas.openxmlformats.org/officeDocument/2006/relationships/image" Target="../media/image51.png"/><Relationship Id="rId12" Type="http://schemas.openxmlformats.org/officeDocument/2006/relationships/image" Target="../media/image5.gif"/><Relationship Id="rId17" Type="http://schemas.openxmlformats.org/officeDocument/2006/relationships/image" Target="../media/image60.png"/><Relationship Id="rId2" Type="http://schemas.openxmlformats.org/officeDocument/2006/relationships/notesSlide" Target="../notesSlides/notesSlide36.xml"/><Relationship Id="rId16" Type="http://schemas.openxmlformats.org/officeDocument/2006/relationships/image" Target="../media/image59.png"/><Relationship Id="rId20"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jpeg"/><Relationship Id="rId15" Type="http://schemas.openxmlformats.org/officeDocument/2006/relationships/image" Target="../media/image58.png"/><Relationship Id="rId23" Type="http://schemas.openxmlformats.org/officeDocument/2006/relationships/image" Target="../media/image65.png"/><Relationship Id="rId10" Type="http://schemas.openxmlformats.org/officeDocument/2006/relationships/image" Target="../media/image54.png"/><Relationship Id="rId19" Type="http://schemas.openxmlformats.org/officeDocument/2006/relationships/image" Target="../media/image62.jpe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7.png"/><Relationship Id="rId22"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595" y="2156179"/>
            <a:ext cx="4342205" cy="2579963"/>
          </a:xfrm>
        </p:spPr>
        <p:txBody>
          <a:bodyPr>
            <a:normAutofit fontScale="90000"/>
          </a:bodyPr>
          <a:lstStyle/>
          <a:p>
            <a:r>
              <a:rPr lang="en-US" dirty="0" smtClean="0"/>
              <a:t>mHero : An integrated digital health platform for health worker communication and coordination </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595" y="5659533"/>
            <a:ext cx="1295400" cy="1040892"/>
          </a:xfrm>
          <a:prstGeom prst="rect">
            <a:avLst/>
          </a:prstGeom>
        </p:spPr>
      </p:pic>
      <p:pic>
        <p:nvPicPr>
          <p:cNvPr id="6" name="Picture 20" descr="unicef.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5418" y="5805370"/>
            <a:ext cx="2233840" cy="6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9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Step 1: Define the Use Case  </a:t>
            </a:r>
            <a:endParaRPr lang="en-US" dirty="0"/>
          </a:p>
        </p:txBody>
      </p:sp>
      <p:sp>
        <p:nvSpPr>
          <p:cNvPr id="5" name="Content Placeholder 4"/>
          <p:cNvSpPr>
            <a:spLocks noGrp="1"/>
          </p:cNvSpPr>
          <p:nvPr>
            <p:ph idx="1"/>
          </p:nvPr>
        </p:nvSpPr>
        <p:spPr>
          <a:xfrm>
            <a:off x="279400" y="1168400"/>
            <a:ext cx="5359400" cy="5346700"/>
          </a:xfrm>
        </p:spPr>
        <p:txBody>
          <a:bodyPr>
            <a:normAutofit/>
          </a:bodyPr>
          <a:lstStyle/>
          <a:p>
            <a:pPr marL="0" indent="0">
              <a:buNone/>
            </a:pPr>
            <a:r>
              <a:rPr lang="en-US" sz="2500" b="1" dirty="0"/>
              <a:t>Questions to ask: </a:t>
            </a:r>
            <a:endParaRPr lang="en-US" sz="2500" b="1" dirty="0" smtClean="0"/>
          </a:p>
          <a:p>
            <a:pPr marL="0" indent="0">
              <a:buNone/>
            </a:pPr>
            <a:endParaRPr lang="en-US" sz="2500" b="1" dirty="0"/>
          </a:p>
          <a:p>
            <a:pPr marL="414726" indent="-414726">
              <a:buFont typeface="Arial" panose="020B0604020202020204" pitchFamily="34" charset="0"/>
              <a:buChar char="•"/>
            </a:pPr>
            <a:r>
              <a:rPr lang="en-US" sz="2500" dirty="0"/>
              <a:t>What kinds of information do you need </a:t>
            </a:r>
            <a:r>
              <a:rPr lang="en-US" sz="2500" b="1" u="sng" dirty="0"/>
              <a:t>from</a:t>
            </a:r>
            <a:r>
              <a:rPr lang="en-US" sz="2500" dirty="0"/>
              <a:t> health workers?</a:t>
            </a:r>
          </a:p>
          <a:p>
            <a:pPr marL="0" indent="0"/>
            <a:endParaRPr lang="en-US" sz="2500" dirty="0"/>
          </a:p>
          <a:p>
            <a:pPr marL="414726" indent="-414726">
              <a:buFont typeface="Arial" panose="020B0604020202020204" pitchFamily="34" charset="0"/>
              <a:buChar char="•"/>
            </a:pPr>
            <a:r>
              <a:rPr lang="en-US" sz="2500" dirty="0"/>
              <a:t>What kinds of information do you need </a:t>
            </a:r>
            <a:r>
              <a:rPr lang="en-US" sz="2500" b="1" u="sng" dirty="0"/>
              <a:t>to provide </a:t>
            </a:r>
            <a:r>
              <a:rPr lang="en-US" sz="2500" dirty="0"/>
              <a:t>health workers?</a:t>
            </a:r>
          </a:p>
          <a:p>
            <a:pPr marL="0" indent="0"/>
            <a:endParaRPr lang="en-US" sz="2500" dirty="0"/>
          </a:p>
          <a:p>
            <a:pPr marL="414726" indent="-414726">
              <a:buFont typeface="Arial" panose="020B0604020202020204" pitchFamily="34" charset="0"/>
              <a:buChar char="•"/>
            </a:pPr>
            <a:r>
              <a:rPr lang="en-US" sz="2500" dirty="0"/>
              <a:t>What are your </a:t>
            </a:r>
            <a:r>
              <a:rPr lang="en-US" sz="2500" b="1" u="sng" dirty="0"/>
              <a:t>challenges</a:t>
            </a:r>
            <a:r>
              <a:rPr lang="en-US" sz="2500" dirty="0"/>
              <a:t> in </a:t>
            </a:r>
            <a:r>
              <a:rPr lang="en-US" sz="2500" b="1" dirty="0"/>
              <a:t>receiving</a:t>
            </a:r>
            <a:r>
              <a:rPr lang="en-US" sz="2500" dirty="0"/>
              <a:t> or </a:t>
            </a:r>
            <a:r>
              <a:rPr lang="en-US" sz="2500" b="1" dirty="0"/>
              <a:t>providing</a:t>
            </a:r>
            <a:r>
              <a:rPr lang="en-US" sz="2500" dirty="0"/>
              <a:t> this </a:t>
            </a:r>
            <a:r>
              <a:rPr lang="en-US" sz="2500" dirty="0" smtClean="0"/>
              <a:t>information? </a:t>
            </a:r>
            <a:endParaRPr lang="en-US" sz="2500" dirty="0"/>
          </a:p>
          <a:p>
            <a:pPr marL="0" indent="0"/>
            <a:endParaRPr lang="en-US" sz="2500" dirty="0"/>
          </a:p>
          <a:p>
            <a:pPr marL="0" indent="0"/>
            <a:endParaRPr lang="en-US" sz="2500" dirty="0"/>
          </a:p>
        </p:txBody>
      </p:sp>
      <p:sp>
        <p:nvSpPr>
          <p:cNvPr id="2" name="Slide Number Placeholder 1"/>
          <p:cNvSpPr>
            <a:spLocks noGrp="1"/>
          </p:cNvSpPr>
          <p:nvPr>
            <p:ph type="sldNum" idx="12"/>
          </p:nvPr>
        </p:nvSpPr>
        <p:spPr/>
        <p:txBody>
          <a:bodyPr/>
          <a:lstStyle/>
          <a:p>
            <a:fld id="{84444CD3-637D-4178-A836-CC381E0D3C2E}" type="slidenum">
              <a:rPr lang="en-US" altLang="en-US" smtClean="0"/>
              <a:pPr/>
              <a:t>10</a:t>
            </a:fld>
            <a:endParaRPr lang="en-US" alt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pic>
        <p:nvPicPr>
          <p:cNvPr id="7" name="Picture 2" descr="C:\Users\enicholson\Dropbox (IntraHealth)\mHERO\Health Workers with Phones\DSC_00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652" y="1365250"/>
            <a:ext cx="3011488"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01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mHero Use Cases… Quick Examples </a:t>
            </a:r>
            <a:endParaRPr lang="en-US" sz="3600" dirty="0"/>
          </a:p>
        </p:txBody>
      </p:sp>
      <p:sp>
        <p:nvSpPr>
          <p:cNvPr id="6" name="TextBox 5"/>
          <p:cNvSpPr txBox="1"/>
          <p:nvPr/>
        </p:nvSpPr>
        <p:spPr>
          <a:xfrm>
            <a:off x="2818180" y="6019800"/>
            <a:ext cx="2896820" cy="369332"/>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smtClean="0">
                <a:solidFill>
                  <a:prstClr val="white"/>
                </a:solidFill>
              </a:rPr>
              <a:t>Notification of Outbreak</a:t>
            </a:r>
            <a:endParaRPr lang="en-US" b="1" dirty="0">
              <a:solidFill>
                <a:prstClr val="white"/>
              </a:solidFill>
            </a:endParaRPr>
          </a:p>
        </p:txBody>
      </p:sp>
      <p:sp>
        <p:nvSpPr>
          <p:cNvPr id="7" name="TextBox 6"/>
          <p:cNvSpPr txBox="1"/>
          <p:nvPr/>
        </p:nvSpPr>
        <p:spPr>
          <a:xfrm>
            <a:off x="6141411" y="1369428"/>
            <a:ext cx="2152165" cy="369332"/>
          </a:xfrm>
          <a:prstGeom prst="rect">
            <a:avLst/>
          </a:prstGeom>
          <a:solidFill>
            <a:srgbClr val="D06F1A"/>
          </a:solid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defTabSz="457200">
              <a:defRPr b="1">
                <a:solidFill>
                  <a:prstClr val="white"/>
                </a:solidFill>
              </a:defRPr>
            </a:lvl1pPr>
          </a:lstStyle>
          <a:p>
            <a:r>
              <a:rPr lang="en-US" dirty="0"/>
              <a:t>Annual Messages</a:t>
            </a:r>
          </a:p>
        </p:txBody>
      </p:sp>
      <p:sp>
        <p:nvSpPr>
          <p:cNvPr id="9" name="TextBox 8"/>
          <p:cNvSpPr txBox="1"/>
          <p:nvPr/>
        </p:nvSpPr>
        <p:spPr>
          <a:xfrm>
            <a:off x="2040089" y="3177408"/>
            <a:ext cx="3370112" cy="646331"/>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Reminder on K</a:t>
            </a:r>
            <a:r>
              <a:rPr lang="en-US" b="1" dirty="0" smtClean="0">
                <a:solidFill>
                  <a:prstClr val="white"/>
                </a:solidFill>
              </a:rPr>
              <a:t>ey Strategic </a:t>
            </a:r>
            <a:r>
              <a:rPr lang="en-US" b="1" dirty="0">
                <a:solidFill>
                  <a:prstClr val="white"/>
                </a:solidFill>
              </a:rPr>
              <a:t>H</a:t>
            </a:r>
            <a:r>
              <a:rPr lang="en-US" b="1" dirty="0" smtClean="0">
                <a:solidFill>
                  <a:prstClr val="white"/>
                </a:solidFill>
              </a:rPr>
              <a:t>ealth Services</a:t>
            </a:r>
            <a:endParaRPr lang="en-US" b="1" dirty="0">
              <a:solidFill>
                <a:prstClr val="white"/>
              </a:solidFill>
            </a:endParaRPr>
          </a:p>
        </p:txBody>
      </p:sp>
      <p:sp>
        <p:nvSpPr>
          <p:cNvPr id="10" name="TextBox 9"/>
          <p:cNvSpPr txBox="1"/>
          <p:nvPr/>
        </p:nvSpPr>
        <p:spPr>
          <a:xfrm>
            <a:off x="6201629" y="5213866"/>
            <a:ext cx="2645121" cy="36933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Reminders on </a:t>
            </a:r>
            <a:r>
              <a:rPr lang="en-US" b="1" dirty="0" smtClean="0">
                <a:solidFill>
                  <a:prstClr val="white"/>
                </a:solidFill>
              </a:rPr>
              <a:t>Reporting</a:t>
            </a:r>
            <a:endParaRPr lang="en-US" b="1" dirty="0">
              <a:solidFill>
                <a:prstClr val="white"/>
              </a:solidFill>
            </a:endParaRPr>
          </a:p>
        </p:txBody>
      </p:sp>
      <p:sp>
        <p:nvSpPr>
          <p:cNvPr id="11" name="TextBox 10"/>
          <p:cNvSpPr txBox="1"/>
          <p:nvPr/>
        </p:nvSpPr>
        <p:spPr>
          <a:xfrm>
            <a:off x="2206025" y="2241931"/>
            <a:ext cx="2891914" cy="36933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smtClean="0">
                <a:solidFill>
                  <a:prstClr val="white"/>
                </a:solidFill>
              </a:rPr>
              <a:t>Urgent Alert</a:t>
            </a:r>
            <a:endParaRPr lang="en-US" b="1" dirty="0">
              <a:solidFill>
                <a:prstClr val="white"/>
              </a:solidFill>
            </a:endParaRPr>
          </a:p>
        </p:txBody>
      </p:sp>
      <p:sp>
        <p:nvSpPr>
          <p:cNvPr id="12" name="TextBox 11"/>
          <p:cNvSpPr txBox="1"/>
          <p:nvPr/>
        </p:nvSpPr>
        <p:spPr>
          <a:xfrm>
            <a:off x="5867400" y="4195251"/>
            <a:ext cx="3124200" cy="646331"/>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Health system/infrastructure assessments </a:t>
            </a:r>
          </a:p>
        </p:txBody>
      </p:sp>
      <p:sp>
        <p:nvSpPr>
          <p:cNvPr id="13" name="TextBox 12"/>
          <p:cNvSpPr txBox="1"/>
          <p:nvPr/>
        </p:nvSpPr>
        <p:spPr>
          <a:xfrm>
            <a:off x="2377789" y="4333751"/>
            <a:ext cx="2896820" cy="369332"/>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Validate HRIS </a:t>
            </a:r>
            <a:r>
              <a:rPr lang="en-US" b="1" dirty="0" smtClean="0">
                <a:solidFill>
                  <a:prstClr val="white"/>
                </a:solidFill>
              </a:rPr>
              <a:t>Data</a:t>
            </a:r>
            <a:endParaRPr lang="en-US" b="1" dirty="0">
              <a:solidFill>
                <a:prstClr val="white"/>
              </a:solidFill>
            </a:endParaRPr>
          </a:p>
        </p:txBody>
      </p:sp>
      <p:sp>
        <p:nvSpPr>
          <p:cNvPr id="15" name="TextBox 14"/>
          <p:cNvSpPr txBox="1"/>
          <p:nvPr/>
        </p:nvSpPr>
        <p:spPr>
          <a:xfrm>
            <a:off x="5745178" y="2226087"/>
            <a:ext cx="2958220" cy="36933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HRM </a:t>
            </a:r>
            <a:r>
              <a:rPr lang="en-US" b="1" dirty="0" smtClean="0">
                <a:solidFill>
                  <a:prstClr val="white"/>
                </a:solidFill>
              </a:rPr>
              <a:t>Refresher Trainings</a:t>
            </a:r>
            <a:endParaRPr lang="en-US" b="1" dirty="0">
              <a:solidFill>
                <a:prstClr val="white"/>
              </a:solidFill>
            </a:endParaRPr>
          </a:p>
        </p:txBody>
      </p:sp>
      <p:sp>
        <p:nvSpPr>
          <p:cNvPr id="16" name="TextBox 15"/>
          <p:cNvSpPr txBox="1"/>
          <p:nvPr/>
        </p:nvSpPr>
        <p:spPr>
          <a:xfrm>
            <a:off x="2040089" y="1340391"/>
            <a:ext cx="3234520" cy="369332"/>
          </a:xfrm>
          <a:prstGeom prst="rect">
            <a:avLst/>
          </a:prstGeom>
          <a:solidFill>
            <a:srgbClr val="D06F1A"/>
          </a:solid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defTabSz="457200">
              <a:defRPr b="1">
                <a:solidFill>
                  <a:prstClr val="white"/>
                </a:solidFill>
              </a:defRPr>
            </a:lvl1pPr>
          </a:lstStyle>
          <a:p>
            <a:r>
              <a:rPr lang="en-US" dirty="0"/>
              <a:t>License </a:t>
            </a:r>
            <a:r>
              <a:rPr lang="en-US" dirty="0" smtClean="0"/>
              <a:t>Renewal </a:t>
            </a:r>
            <a:r>
              <a:rPr lang="en-US" dirty="0"/>
              <a:t>and R</a:t>
            </a:r>
            <a:r>
              <a:rPr lang="en-US" dirty="0" smtClean="0"/>
              <a:t>eminders</a:t>
            </a:r>
            <a:endParaRPr lang="en-US" dirty="0"/>
          </a:p>
        </p:txBody>
      </p:sp>
      <p:sp>
        <p:nvSpPr>
          <p:cNvPr id="17" name="TextBox 16"/>
          <p:cNvSpPr txBox="1"/>
          <p:nvPr/>
        </p:nvSpPr>
        <p:spPr>
          <a:xfrm>
            <a:off x="2507895" y="5213866"/>
            <a:ext cx="2973020" cy="36933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Dissemination of </a:t>
            </a:r>
            <a:r>
              <a:rPr lang="en-US" b="1" dirty="0" smtClean="0">
                <a:solidFill>
                  <a:prstClr val="white"/>
                </a:solidFill>
              </a:rPr>
              <a:t>Information </a:t>
            </a:r>
            <a:endParaRPr lang="en-US" b="1" dirty="0">
              <a:solidFill>
                <a:prstClr val="white"/>
              </a:solidFill>
            </a:endParaRPr>
          </a:p>
        </p:txBody>
      </p:sp>
      <p:sp>
        <p:nvSpPr>
          <p:cNvPr id="18" name="TextBox 17"/>
          <p:cNvSpPr txBox="1"/>
          <p:nvPr/>
        </p:nvSpPr>
        <p:spPr>
          <a:xfrm>
            <a:off x="99662" y="1341789"/>
            <a:ext cx="1064362" cy="369332"/>
          </a:xfrm>
          <a:prstGeom prst="rect">
            <a:avLst/>
          </a:prstGeom>
          <a:solidFill>
            <a:srgbClr val="D06F1A"/>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Routine</a:t>
            </a:r>
          </a:p>
        </p:txBody>
      </p:sp>
      <p:sp>
        <p:nvSpPr>
          <p:cNvPr id="19" name="TextBox 18"/>
          <p:cNvSpPr txBox="1"/>
          <p:nvPr/>
        </p:nvSpPr>
        <p:spPr>
          <a:xfrm>
            <a:off x="99661" y="2226087"/>
            <a:ext cx="1391105" cy="369332"/>
          </a:xfrm>
          <a:prstGeom prst="rect">
            <a:avLst/>
          </a:prstGeom>
          <a:solidFill>
            <a:srgbClr val="A6A6A6"/>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Non Routine</a:t>
            </a:r>
          </a:p>
        </p:txBody>
      </p:sp>
      <p:sp>
        <p:nvSpPr>
          <p:cNvPr id="20" name="TextBox 19"/>
          <p:cNvSpPr txBox="1"/>
          <p:nvPr/>
        </p:nvSpPr>
        <p:spPr>
          <a:xfrm>
            <a:off x="99662" y="3315907"/>
            <a:ext cx="1391105" cy="369332"/>
          </a:xfrm>
          <a:prstGeom prst="rect">
            <a:avLst/>
          </a:prstGeom>
          <a:solidFill>
            <a:srgbClr val="545759"/>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One Way</a:t>
            </a:r>
          </a:p>
        </p:txBody>
      </p:sp>
      <p:sp>
        <p:nvSpPr>
          <p:cNvPr id="21" name="TextBox 20"/>
          <p:cNvSpPr txBox="1"/>
          <p:nvPr/>
        </p:nvSpPr>
        <p:spPr>
          <a:xfrm>
            <a:off x="152400" y="4327715"/>
            <a:ext cx="1391105" cy="369332"/>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Two Way</a:t>
            </a:r>
          </a:p>
        </p:txBody>
      </p:sp>
      <p:sp>
        <p:nvSpPr>
          <p:cNvPr id="22" name="TextBox 21"/>
          <p:cNvSpPr txBox="1"/>
          <p:nvPr/>
        </p:nvSpPr>
        <p:spPr>
          <a:xfrm>
            <a:off x="96642" y="5213866"/>
            <a:ext cx="1705664" cy="369332"/>
          </a:xfrm>
          <a:prstGeom prst="rect">
            <a:avLst/>
          </a:prstGeom>
          <a:solidFill>
            <a:srgbClr val="4F81BD"/>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457200"/>
            <a:r>
              <a:rPr lang="en-US" b="1" dirty="0">
                <a:solidFill>
                  <a:prstClr val="white"/>
                </a:solidFill>
              </a:rPr>
              <a:t>Sent by MOH</a:t>
            </a:r>
          </a:p>
        </p:txBody>
      </p:sp>
      <p:sp>
        <p:nvSpPr>
          <p:cNvPr id="2" name="TextBox 1"/>
          <p:cNvSpPr txBox="1"/>
          <p:nvPr/>
        </p:nvSpPr>
        <p:spPr>
          <a:xfrm>
            <a:off x="69495" y="6019800"/>
            <a:ext cx="2438400" cy="369332"/>
          </a:xfrm>
          <a:prstGeom prst="rect">
            <a:avLst/>
          </a:prstGeom>
          <a:solidFill>
            <a:schemeClr val="accent2">
              <a:lumMod val="75000"/>
            </a:schemeClr>
          </a:solidFill>
        </p:spPr>
        <p:txBody>
          <a:bodyPr wrap="square" rtlCol="0">
            <a:spAutoFit/>
          </a:bodyPr>
          <a:lstStyle/>
          <a:p>
            <a:r>
              <a:rPr lang="en-US" b="1" dirty="0">
                <a:solidFill>
                  <a:prstClr val="white"/>
                </a:solidFill>
              </a:rPr>
              <a:t>Sent by Health Worker</a:t>
            </a:r>
          </a:p>
        </p:txBody>
      </p:sp>
      <p:sp>
        <p:nvSpPr>
          <p:cNvPr id="3" name="TextBox 2"/>
          <p:cNvSpPr txBox="1"/>
          <p:nvPr/>
        </p:nvSpPr>
        <p:spPr>
          <a:xfrm>
            <a:off x="5778374" y="3315907"/>
            <a:ext cx="3200400" cy="369332"/>
          </a:xfrm>
          <a:prstGeom prst="rect">
            <a:avLst/>
          </a:prstGeom>
          <a:solidFill>
            <a:schemeClr val="tx1"/>
          </a:solidFill>
        </p:spPr>
        <p:txBody>
          <a:bodyPr wrap="square" rtlCol="0">
            <a:spAutoFit/>
          </a:bodyPr>
          <a:lstStyle/>
          <a:p>
            <a:r>
              <a:rPr lang="en-US" b="1" dirty="0">
                <a:solidFill>
                  <a:prstClr val="white"/>
                </a:solidFill>
              </a:rPr>
              <a:t>Notification of Upcoming Event</a:t>
            </a:r>
          </a:p>
        </p:txBody>
      </p:sp>
      <p:sp>
        <p:nvSpPr>
          <p:cNvPr id="5" name="TextBox 4"/>
          <p:cNvSpPr txBox="1"/>
          <p:nvPr/>
        </p:nvSpPr>
        <p:spPr>
          <a:xfrm>
            <a:off x="6400800" y="6062453"/>
            <a:ext cx="2286000" cy="369332"/>
          </a:xfrm>
          <a:prstGeom prst="rect">
            <a:avLst/>
          </a:prstGeom>
          <a:solidFill>
            <a:schemeClr val="accent2">
              <a:lumMod val="75000"/>
            </a:schemeClr>
          </a:solidFill>
        </p:spPr>
        <p:txBody>
          <a:bodyPr wrap="square" rtlCol="0">
            <a:spAutoFit/>
          </a:bodyPr>
          <a:lstStyle/>
          <a:p>
            <a:r>
              <a:rPr lang="en-US" b="1" dirty="0">
                <a:solidFill>
                  <a:prstClr val="white"/>
                </a:solidFill>
              </a:rPr>
              <a:t>Request for Supplies</a:t>
            </a:r>
          </a:p>
        </p:txBody>
      </p:sp>
    </p:spTree>
    <p:extLst>
      <p:ext uri="{BB962C8B-B14F-4D97-AF65-F5344CB8AC3E}">
        <p14:creationId xmlns:p14="http://schemas.microsoft.com/office/powerpoint/2010/main" val="290877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95959"/>
              </a:solidFill>
            </a:endParaRPr>
          </a:p>
        </p:txBody>
      </p:sp>
      <p:sp>
        <p:nvSpPr>
          <p:cNvPr id="40962" name="TextBox 1"/>
          <p:cNvSpPr txBox="1">
            <a:spLocks noChangeArrowheads="1"/>
          </p:cNvSpPr>
          <p:nvPr/>
        </p:nvSpPr>
        <p:spPr bwMode="auto">
          <a:xfrm>
            <a:off x="533400" y="76199"/>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schemeClr val="bg1"/>
                </a:solidFill>
                <a:latin typeface="Century Gothic" charset="0"/>
              </a:rPr>
              <a:t>Sample Use Cases </a:t>
            </a:r>
            <a:endParaRPr lang="en-US" sz="3600" b="1" dirty="0">
              <a:solidFill>
                <a:schemeClr val="bg1"/>
              </a:solidFill>
              <a:latin typeface="Century Gothic"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061004183"/>
              </p:ext>
            </p:extLst>
          </p:nvPr>
        </p:nvGraphicFramePr>
        <p:xfrm>
          <a:off x="1" y="914399"/>
          <a:ext cx="9144000" cy="5935477"/>
        </p:xfrm>
        <a:graphic>
          <a:graphicData uri="http://schemas.openxmlformats.org/drawingml/2006/table">
            <a:tbl>
              <a:tblPr firstRow="1" firstCol="1" bandRow="1">
                <a:tableStyleId>{5C22544A-7EE6-4342-B048-85BDC9FD1C3A}</a:tableStyleId>
              </a:tblPr>
              <a:tblGrid>
                <a:gridCol w="1473199"/>
                <a:gridCol w="1861704"/>
                <a:gridCol w="468056"/>
                <a:gridCol w="1287154"/>
                <a:gridCol w="994619"/>
                <a:gridCol w="877605"/>
                <a:gridCol w="2181663"/>
              </a:tblGrid>
              <a:tr h="965201">
                <a:tc>
                  <a:txBody>
                    <a:bodyPr/>
                    <a:lstStyle/>
                    <a:p>
                      <a:pPr marL="0" marR="0">
                        <a:lnSpc>
                          <a:spcPct val="115000"/>
                        </a:lnSpc>
                        <a:spcBef>
                          <a:spcPts val="0"/>
                        </a:spcBef>
                        <a:spcAft>
                          <a:spcPts val="0"/>
                        </a:spcAft>
                      </a:pPr>
                      <a:r>
                        <a:rPr lang="en-US" sz="1400" dirty="0" smtClean="0">
                          <a:effectLst/>
                          <a:latin typeface="Gill Sans"/>
                          <a:ea typeface="Calibri"/>
                          <a:cs typeface="Times New Roman"/>
                        </a:rPr>
                        <a:t>Name of Use Case</a:t>
                      </a:r>
                      <a:endParaRPr lang="en-US" sz="1400" dirty="0">
                        <a:effectLst/>
                        <a:latin typeface="Gill Sans"/>
                        <a:ea typeface="Calibri"/>
                        <a:cs typeface="Times New Roman"/>
                      </a:endParaRPr>
                    </a:p>
                  </a:txBody>
                  <a:tcPr marL="56631" marR="56631" marT="56631" marB="56631"/>
                </a:tc>
                <a:tc>
                  <a:txBody>
                    <a:bodyPr/>
                    <a:lstStyle/>
                    <a:p>
                      <a:pPr marL="0" marR="0">
                        <a:lnSpc>
                          <a:spcPct val="115000"/>
                        </a:lnSpc>
                        <a:spcBef>
                          <a:spcPts val="0"/>
                        </a:spcBef>
                        <a:spcAft>
                          <a:spcPts val="0"/>
                        </a:spcAft>
                      </a:pPr>
                      <a:r>
                        <a:rPr lang="en-US" sz="1400" dirty="0">
                          <a:effectLst/>
                          <a:latin typeface="Gill Sans"/>
                        </a:rPr>
                        <a:t>Description </a:t>
                      </a:r>
                      <a:endParaRPr lang="en-US" sz="1400" dirty="0">
                        <a:effectLst/>
                        <a:latin typeface="Gill Sans"/>
                        <a:ea typeface="Calibri"/>
                        <a:cs typeface="Times New Roman"/>
                      </a:endParaRPr>
                    </a:p>
                  </a:txBody>
                  <a:tcPr marL="56631" marR="56631" marT="56631" marB="56631"/>
                </a:tc>
                <a:tc>
                  <a:txBody>
                    <a:bodyPr/>
                    <a:lstStyle/>
                    <a:p>
                      <a:pPr marL="0" marR="0">
                        <a:lnSpc>
                          <a:spcPct val="115000"/>
                        </a:lnSpc>
                        <a:spcBef>
                          <a:spcPts val="0"/>
                        </a:spcBef>
                        <a:spcAft>
                          <a:spcPts val="0"/>
                        </a:spcAft>
                      </a:pPr>
                      <a:r>
                        <a:rPr lang="en-US" sz="1400" dirty="0">
                          <a:effectLst/>
                          <a:latin typeface="Gill Sans"/>
                        </a:rPr>
                        <a:t>#</a:t>
                      </a:r>
                      <a:endParaRPr lang="en-US" sz="1400" dirty="0">
                        <a:effectLst/>
                        <a:latin typeface="Gill Sans"/>
                        <a:ea typeface="Calibri"/>
                        <a:cs typeface="Times New Roman"/>
                      </a:endParaRPr>
                    </a:p>
                  </a:txBody>
                  <a:tcPr marL="56631" marR="56631" marT="56631" marB="56631"/>
                </a:tc>
                <a:tc>
                  <a:txBody>
                    <a:bodyPr/>
                    <a:lstStyle/>
                    <a:p>
                      <a:pPr marL="0" marR="0">
                        <a:lnSpc>
                          <a:spcPct val="115000"/>
                        </a:lnSpc>
                        <a:spcBef>
                          <a:spcPts val="0"/>
                        </a:spcBef>
                        <a:spcAft>
                          <a:spcPts val="0"/>
                        </a:spcAft>
                      </a:pPr>
                      <a:r>
                        <a:rPr lang="en-US" sz="1400" dirty="0">
                          <a:effectLst/>
                          <a:latin typeface="Gill Sans"/>
                        </a:rPr>
                        <a:t>Recipient </a:t>
                      </a:r>
                    </a:p>
                    <a:p>
                      <a:pPr marL="0" marR="0">
                        <a:lnSpc>
                          <a:spcPct val="115000"/>
                        </a:lnSpc>
                        <a:spcBef>
                          <a:spcPts val="0"/>
                        </a:spcBef>
                        <a:spcAft>
                          <a:spcPts val="0"/>
                        </a:spcAft>
                      </a:pPr>
                      <a:r>
                        <a:rPr lang="en-US" sz="1400" dirty="0">
                          <a:effectLst/>
                          <a:latin typeface="Gill Sans"/>
                        </a:rPr>
                        <a:t>Type</a:t>
                      </a:r>
                      <a:endParaRPr lang="en-US" sz="1400" dirty="0">
                        <a:effectLst/>
                        <a:latin typeface="Gill Sans"/>
                        <a:ea typeface="Calibri"/>
                        <a:cs typeface="Times New Roman"/>
                      </a:endParaRPr>
                    </a:p>
                  </a:txBody>
                  <a:tcPr marL="56631" marR="56631" marT="56631" marB="56631"/>
                </a:tc>
                <a:tc>
                  <a:txBody>
                    <a:bodyPr/>
                    <a:lstStyle/>
                    <a:p>
                      <a:pPr marL="0" marR="0">
                        <a:lnSpc>
                          <a:spcPct val="115000"/>
                        </a:lnSpc>
                        <a:spcBef>
                          <a:spcPts val="0"/>
                        </a:spcBef>
                        <a:spcAft>
                          <a:spcPts val="0"/>
                        </a:spcAft>
                      </a:pPr>
                      <a:r>
                        <a:rPr lang="en-US" sz="1400" dirty="0">
                          <a:effectLst/>
                          <a:latin typeface="Gill Sans"/>
                        </a:rPr>
                        <a:t>Location </a:t>
                      </a:r>
                      <a:endParaRPr lang="en-US" sz="1400" dirty="0">
                        <a:effectLst/>
                        <a:latin typeface="Gill Sans"/>
                        <a:ea typeface="Calibri"/>
                        <a:cs typeface="Times New Roman"/>
                      </a:endParaRPr>
                    </a:p>
                  </a:txBody>
                  <a:tcPr marL="56631" marR="56631" marT="56631" marB="56631"/>
                </a:tc>
                <a:tc>
                  <a:txBody>
                    <a:bodyPr/>
                    <a:lstStyle/>
                    <a:p>
                      <a:pPr marL="0" marR="0">
                        <a:lnSpc>
                          <a:spcPct val="115000"/>
                        </a:lnSpc>
                        <a:spcBef>
                          <a:spcPts val="0"/>
                        </a:spcBef>
                        <a:spcAft>
                          <a:spcPts val="0"/>
                        </a:spcAft>
                      </a:pPr>
                      <a:r>
                        <a:rPr lang="en-US" sz="1400" dirty="0">
                          <a:effectLst/>
                          <a:latin typeface="Gill Sans"/>
                        </a:rPr>
                        <a:t>End User of Data </a:t>
                      </a:r>
                      <a:endParaRPr lang="en-US" sz="1400" dirty="0">
                        <a:effectLst/>
                        <a:latin typeface="Gill Sans"/>
                        <a:ea typeface="Calibri"/>
                        <a:cs typeface="Times New Roman"/>
                      </a:endParaRPr>
                    </a:p>
                  </a:txBody>
                  <a:tcPr marL="56631" marR="56631" marT="56631" marB="56631"/>
                </a:tc>
                <a:tc>
                  <a:txBody>
                    <a:bodyPr/>
                    <a:lstStyle/>
                    <a:p>
                      <a:pPr marL="0" marR="0">
                        <a:lnSpc>
                          <a:spcPct val="115000"/>
                        </a:lnSpc>
                        <a:spcBef>
                          <a:spcPts val="0"/>
                        </a:spcBef>
                        <a:spcAft>
                          <a:spcPts val="0"/>
                        </a:spcAft>
                      </a:pPr>
                      <a:r>
                        <a:rPr lang="en-US" sz="1400" dirty="0">
                          <a:effectLst/>
                          <a:latin typeface="Gill Sans"/>
                        </a:rPr>
                        <a:t>Status Description </a:t>
                      </a:r>
                      <a:endParaRPr lang="en-US" sz="1400" dirty="0">
                        <a:effectLst/>
                        <a:latin typeface="Gill Sans"/>
                        <a:ea typeface="Calibri"/>
                        <a:cs typeface="Times New Roman"/>
                      </a:endParaRPr>
                    </a:p>
                  </a:txBody>
                  <a:tcPr marL="56631" marR="56631" marT="56631" marB="56631"/>
                </a:tc>
              </a:tr>
              <a:tr h="969776">
                <a:tc>
                  <a:txBody>
                    <a:bodyPr/>
                    <a:lstStyle/>
                    <a:p>
                      <a:pPr marL="0" marR="0">
                        <a:lnSpc>
                          <a:spcPct val="115000"/>
                        </a:lnSpc>
                        <a:spcBef>
                          <a:spcPts val="0"/>
                        </a:spcBef>
                        <a:spcAft>
                          <a:spcPts val="0"/>
                        </a:spcAft>
                      </a:pPr>
                      <a:r>
                        <a:rPr lang="en-US" sz="1400" dirty="0">
                          <a:solidFill>
                            <a:schemeClr val="bg1"/>
                          </a:solidFill>
                          <a:effectLst/>
                          <a:latin typeface="Gill Sans"/>
                          <a:ea typeface="Times New Roman"/>
                          <a:cs typeface="Times New Roman"/>
                        </a:rPr>
                        <a:t>EPI Accountability</a:t>
                      </a:r>
                      <a:endParaRPr lang="en-US" sz="1400" dirty="0">
                        <a:solidFill>
                          <a:schemeClr val="bg1"/>
                        </a:solidFill>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Stock receipt and use information, include provision of Vaccines</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116</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EPI Officers</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National </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EPI Unit</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Monthly assessment. Conducted monthly since December 2015.</a:t>
                      </a:r>
                      <a:endParaRPr lang="en-US" sz="1400">
                        <a:effectLst/>
                        <a:latin typeface="Calibri"/>
                        <a:ea typeface="Calibri"/>
                        <a:cs typeface="Times New Roman"/>
                      </a:endParaRPr>
                    </a:p>
                  </a:txBody>
                  <a:tcPr marL="66675" marR="66675" marT="66675" marB="66675"/>
                </a:tc>
              </a:tr>
              <a:tr h="969776">
                <a:tc>
                  <a:txBody>
                    <a:bodyPr/>
                    <a:lstStyle/>
                    <a:p>
                      <a:pPr marL="0" marR="0">
                        <a:lnSpc>
                          <a:spcPct val="115000"/>
                        </a:lnSpc>
                        <a:spcBef>
                          <a:spcPts val="0"/>
                        </a:spcBef>
                        <a:spcAft>
                          <a:spcPts val="0"/>
                        </a:spcAft>
                      </a:pPr>
                      <a:r>
                        <a:rPr lang="en-US" sz="1400" dirty="0">
                          <a:solidFill>
                            <a:schemeClr val="bg1"/>
                          </a:solidFill>
                          <a:effectLst/>
                          <a:latin typeface="Gill Sans"/>
                          <a:ea typeface="Times New Roman"/>
                          <a:cs typeface="Times New Roman"/>
                        </a:rPr>
                        <a:t>TB/HIV Report Reminder</a:t>
                      </a:r>
                      <a:endParaRPr lang="en-US" sz="1400" dirty="0">
                        <a:solidFill>
                          <a:schemeClr val="bg1"/>
                        </a:solidFill>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Reminder to TB/HIV Officers on stock availability and  to send consumption report. </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72</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TB/HIV Officers</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National</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TB/HIV Unit</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Complete. Currently only sent one time due to content of reminder. </a:t>
                      </a:r>
                      <a:endParaRPr lang="en-US" sz="1400">
                        <a:effectLst/>
                        <a:latin typeface="Calibri"/>
                        <a:ea typeface="Calibri"/>
                        <a:cs typeface="Times New Roman"/>
                      </a:endParaRPr>
                    </a:p>
                  </a:txBody>
                  <a:tcPr marL="66675" marR="66675" marT="66675" marB="66675"/>
                </a:tc>
              </a:tr>
              <a:tr h="1670554">
                <a:tc>
                  <a:txBody>
                    <a:bodyPr/>
                    <a:lstStyle/>
                    <a:p>
                      <a:pPr marL="0" marR="0">
                        <a:lnSpc>
                          <a:spcPct val="115000"/>
                        </a:lnSpc>
                        <a:spcBef>
                          <a:spcPts val="0"/>
                        </a:spcBef>
                        <a:spcAft>
                          <a:spcPts val="0"/>
                        </a:spcAft>
                      </a:pPr>
                      <a:r>
                        <a:rPr lang="en-US" sz="1400" dirty="0">
                          <a:solidFill>
                            <a:schemeClr val="bg1"/>
                          </a:solidFill>
                          <a:effectLst/>
                          <a:latin typeface="Gill Sans"/>
                          <a:ea typeface="Times New Roman"/>
                          <a:cs typeface="Times New Roman"/>
                        </a:rPr>
                        <a:t>Family Planning </a:t>
                      </a:r>
                      <a:endParaRPr lang="en-US" sz="1400" dirty="0">
                        <a:solidFill>
                          <a:schemeClr val="bg1"/>
                        </a:solidFill>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Assessment on Training, Commodities and  Service Provision </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254</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Reproductive Health Supervisors, County Health Team, Officers in Charge </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 National</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Family Health Unit</a:t>
                      </a:r>
                      <a:endParaRPr lang="en-US" sz="1400" dirty="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Monthly assessment. Conducted monthly since November 2015.</a:t>
                      </a:r>
                      <a:endParaRPr lang="en-US" sz="1400" dirty="0">
                        <a:effectLst/>
                        <a:latin typeface="Calibri"/>
                        <a:ea typeface="Calibri"/>
                        <a:cs typeface="Times New Roman"/>
                      </a:endParaRPr>
                    </a:p>
                  </a:txBody>
                  <a:tcPr marL="66675" marR="66675" marT="66675" marB="66675"/>
                </a:tc>
              </a:tr>
              <a:tr h="969776">
                <a:tc>
                  <a:txBody>
                    <a:bodyPr/>
                    <a:lstStyle/>
                    <a:p>
                      <a:pPr marL="0" marR="0">
                        <a:lnSpc>
                          <a:spcPct val="115000"/>
                        </a:lnSpc>
                        <a:spcBef>
                          <a:spcPts val="0"/>
                        </a:spcBef>
                        <a:spcAft>
                          <a:spcPts val="0"/>
                        </a:spcAft>
                      </a:pPr>
                      <a:r>
                        <a:rPr lang="en-US" sz="1400" dirty="0">
                          <a:solidFill>
                            <a:schemeClr val="bg1"/>
                          </a:solidFill>
                          <a:effectLst/>
                          <a:latin typeface="Gill Sans"/>
                          <a:ea typeface="Times New Roman"/>
                          <a:cs typeface="Times New Roman"/>
                        </a:rPr>
                        <a:t>Availability Chlorohexidine Oxytocin</a:t>
                      </a:r>
                      <a:endParaRPr lang="en-US" sz="1400" dirty="0">
                        <a:solidFill>
                          <a:schemeClr val="bg1"/>
                        </a:solidFill>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Stock Levels </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15</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Officers in Charge</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National</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a:solidFill>
                            <a:srgbClr val="000000"/>
                          </a:solidFill>
                          <a:effectLst/>
                          <a:latin typeface="Gill Sans"/>
                          <a:ea typeface="Times New Roman"/>
                          <a:cs typeface="Times New Roman"/>
                        </a:rPr>
                        <a:t>Family Health Unit </a:t>
                      </a:r>
                      <a:endParaRPr lang="en-US" sz="1400">
                        <a:effectLst/>
                        <a:latin typeface="Calibri"/>
                        <a:ea typeface="Calibri"/>
                        <a:cs typeface="Times New Roman"/>
                      </a:endParaRPr>
                    </a:p>
                  </a:txBody>
                  <a:tcPr marL="66675" marR="66675" marT="66675" marB="66675"/>
                </a:tc>
                <a:tc>
                  <a:txBody>
                    <a:bodyPr/>
                    <a:lstStyle/>
                    <a:p>
                      <a:pPr marL="0" marR="0">
                        <a:lnSpc>
                          <a:spcPct val="115000"/>
                        </a:lnSpc>
                        <a:spcBef>
                          <a:spcPts val="0"/>
                        </a:spcBef>
                        <a:spcAft>
                          <a:spcPts val="0"/>
                        </a:spcAft>
                      </a:pPr>
                      <a:r>
                        <a:rPr lang="en-US" sz="1400" dirty="0">
                          <a:solidFill>
                            <a:srgbClr val="000000"/>
                          </a:solidFill>
                          <a:effectLst/>
                          <a:latin typeface="Gill Sans"/>
                          <a:ea typeface="Times New Roman"/>
                          <a:cs typeface="Times New Roman"/>
                        </a:rPr>
                        <a:t>Complete. One-time assessment..</a:t>
                      </a:r>
                      <a:endParaRPr lang="en-US" sz="1400" dirty="0">
                        <a:effectLst/>
                        <a:latin typeface="Calibri"/>
                        <a:ea typeface="Calibri"/>
                        <a:cs typeface="Times New Roman"/>
                      </a:endParaRPr>
                    </a:p>
                  </a:txBody>
                  <a:tcPr marL="66675" marR="66675" marT="66675" marB="66675"/>
                </a:tc>
              </a:tr>
            </a:tbl>
          </a:graphicData>
        </a:graphic>
      </p:graphicFrame>
    </p:spTree>
    <p:extLst>
      <p:ext uri="{BB962C8B-B14F-4D97-AF65-F5344CB8AC3E}">
        <p14:creationId xmlns:p14="http://schemas.microsoft.com/office/powerpoint/2010/main" val="3101664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426372828"/>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8" name="Rectangle 7"/>
          <p:cNvSpPr/>
          <p:nvPr/>
        </p:nvSpPr>
        <p:spPr bwMode="auto">
          <a:xfrm>
            <a:off x="6311901" y="2670799"/>
            <a:ext cx="1112824" cy="741091"/>
          </a:xfrm>
          <a:prstGeom prst="rect">
            <a:avLst/>
          </a:prstGeom>
          <a:noFill/>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ndParaRPr>
          </a:p>
        </p:txBody>
      </p:sp>
      <p:sp>
        <p:nvSpPr>
          <p:cNvPr id="9" name="Title 3"/>
          <p:cNvSpPr>
            <a:spLocks noGrp="1"/>
          </p:cNvSpPr>
          <p:nvPr>
            <p:ph type="title"/>
          </p:nvPr>
        </p:nvSpPr>
        <p:spPr>
          <a:xfrm>
            <a:off x="0" y="30782"/>
            <a:ext cx="9144000" cy="1143480"/>
          </a:xfrm>
        </p:spPr>
        <p:txBody>
          <a:bodyPr>
            <a:normAutofit/>
          </a:bodyPr>
          <a:lstStyle/>
          <a:p>
            <a:r>
              <a:rPr lang="en-US" dirty="0" smtClean="0"/>
              <a:t>Step 2: Develop &amp; Test Workflow</a:t>
            </a:r>
            <a:endParaRPr lang="en-US" dirty="0"/>
          </a:p>
        </p:txBody>
      </p:sp>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190818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84444CD3-637D-4178-A836-CC381E0D3C2E}" type="slidenum">
              <a:rPr lang="en-US" altLang="en-US" smtClean="0"/>
              <a:pPr/>
              <a:t>14</a:t>
            </a:fld>
            <a:endParaRPr lang="en-US" alt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0" y="1467170"/>
            <a:ext cx="8997716" cy="3919200"/>
          </a:xfrm>
          <a:prstGeom prst="rect">
            <a:avLst/>
          </a:prstGeom>
        </p:spPr>
      </p:pic>
      <p:cxnSp>
        <p:nvCxnSpPr>
          <p:cNvPr id="11" name="Straight Arrow Connector 10"/>
          <p:cNvCxnSpPr/>
          <p:nvPr/>
        </p:nvCxnSpPr>
        <p:spPr bwMode="auto">
          <a:xfrm flipH="1">
            <a:off x="2762764" y="2966999"/>
            <a:ext cx="552960" cy="622145"/>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3"/>
          <p:cNvSpPr txBox="1">
            <a:spLocks/>
          </p:cNvSpPr>
          <p:nvPr/>
        </p:nvSpPr>
        <p:spPr>
          <a:xfrm>
            <a:off x="0" y="30782"/>
            <a:ext cx="9144000" cy="1143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dirty="0" smtClean="0"/>
              <a:t>Step 2: Develop &amp; Test Workflow</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204253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95959"/>
              </a:solidFill>
            </a:endParaRPr>
          </a:p>
        </p:txBody>
      </p:sp>
      <p:sp>
        <p:nvSpPr>
          <p:cNvPr id="40962" name="TextBox 1"/>
          <p:cNvSpPr txBox="1">
            <a:spLocks noChangeArrowheads="1"/>
          </p:cNvSpPr>
          <p:nvPr/>
        </p:nvSpPr>
        <p:spPr bwMode="auto">
          <a:xfrm>
            <a:off x="0" y="17035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a:solidFill>
                  <a:schemeClr val="bg1"/>
                </a:solidFill>
                <a:latin typeface="Century Gothic" panose="020B0502020202020204" pitchFamily="34" charset="0"/>
                <a:ea typeface="+mj-ea"/>
                <a:cs typeface="+mj-cs"/>
              </a:rPr>
              <a:t>Step </a:t>
            </a:r>
            <a:r>
              <a:rPr lang="en-US" sz="4400" b="1" dirty="0" smtClean="0">
                <a:solidFill>
                  <a:schemeClr val="bg1"/>
                </a:solidFill>
                <a:latin typeface="Century Gothic" panose="020B0502020202020204" pitchFamily="34" charset="0"/>
                <a:ea typeface="+mj-ea"/>
                <a:cs typeface="+mj-cs"/>
              </a:rPr>
              <a:t>2: </a:t>
            </a:r>
            <a:r>
              <a:rPr lang="en-US" sz="4400" b="1" dirty="0">
                <a:solidFill>
                  <a:schemeClr val="bg1"/>
                </a:solidFill>
                <a:latin typeface="Century Gothic" panose="020B0502020202020204" pitchFamily="34" charset="0"/>
                <a:ea typeface="+mj-ea"/>
                <a:cs typeface="+mj-cs"/>
              </a:rPr>
              <a:t>Develop </a:t>
            </a:r>
            <a:r>
              <a:rPr lang="en-US" sz="4400" b="1" dirty="0" smtClean="0">
                <a:solidFill>
                  <a:schemeClr val="bg1"/>
                </a:solidFill>
                <a:latin typeface="Century Gothic" panose="020B0502020202020204" pitchFamily="34" charset="0"/>
                <a:ea typeface="+mj-ea"/>
                <a:cs typeface="+mj-cs"/>
              </a:rPr>
              <a:t>&amp; Test Workflow</a:t>
            </a:r>
            <a:endParaRPr lang="en-US" sz="4400" b="1" dirty="0">
              <a:solidFill>
                <a:schemeClr val="bg1"/>
              </a:solidFill>
              <a:latin typeface="Century Gothic" panose="020B0502020202020204" pitchFamily="34" charset="0"/>
              <a:ea typeface="+mj-ea"/>
              <a:cs typeface="+mj-cs"/>
            </a:endParaRPr>
          </a:p>
        </p:txBody>
      </p:sp>
      <p:sp>
        <p:nvSpPr>
          <p:cNvPr id="7" name="5 CuadroTexto"/>
          <p:cNvSpPr txBox="1">
            <a:spLocks noChangeArrowheads="1"/>
          </p:cNvSpPr>
          <p:nvPr/>
        </p:nvSpPr>
        <p:spPr bwMode="auto">
          <a:xfrm rot="16200000">
            <a:off x="1866900" y="2238376"/>
            <a:ext cx="693737" cy="296862"/>
          </a:xfrm>
          <a:prstGeom prst="rect">
            <a:avLst/>
          </a:prstGeom>
          <a:noFill/>
          <a:ln w="9525">
            <a:noFill/>
            <a:miter lim="800000"/>
            <a:headEnd/>
            <a:tailEnd/>
          </a:ln>
        </p:spPr>
        <p:txBody>
          <a:bodyPr>
            <a:spAutoFit/>
          </a:bodyPr>
          <a:lstStyle/>
          <a:p>
            <a:pPr>
              <a:defRPr/>
            </a:pPr>
            <a:r>
              <a:rPr lang="es-GT" altLang="en-US" sz="1400" dirty="0">
                <a:solidFill>
                  <a:schemeClr val="bg1"/>
                </a:solidFill>
                <a:latin typeface="Arial" pitchFamily="34" charset="0"/>
                <a:ea typeface="+mn-ea"/>
                <a:cs typeface="Arial" pitchFamily="34" charset="0"/>
              </a:rPr>
              <a:t>Belize</a:t>
            </a:r>
            <a:endParaRPr lang="en-US" altLang="en-US" sz="1400" dirty="0">
              <a:solidFill>
                <a:schemeClr val="bg1"/>
              </a:solidFill>
              <a:latin typeface="Arial" pitchFamily="34" charset="0"/>
              <a:ea typeface="+mn-ea"/>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99" y="1678150"/>
            <a:ext cx="6370643" cy="4612292"/>
          </a:xfrm>
          <a:prstGeom prst="rect">
            <a:avLst/>
          </a:prstGeom>
          <a:ln>
            <a:solidFill>
              <a:schemeClr val="tx1"/>
            </a:solidFill>
          </a:ln>
        </p:spPr>
      </p:pic>
    </p:spTree>
    <p:extLst>
      <p:ext uri="{BB962C8B-B14F-4D97-AF65-F5344CB8AC3E}">
        <p14:creationId xmlns:p14="http://schemas.microsoft.com/office/powerpoint/2010/main" val="208805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84444CD3-637D-4178-A836-CC381E0D3C2E}" type="slidenum">
              <a:rPr lang="en-US" altLang="en-US" smtClean="0"/>
              <a:pPr/>
              <a:t>16</a:t>
            </a:fld>
            <a:endParaRPr lang="en-US" altLang="en-US" dirty="0"/>
          </a:p>
        </p:txBody>
      </p:sp>
      <p:sp>
        <p:nvSpPr>
          <p:cNvPr id="8" name="Title 3"/>
          <p:cNvSpPr txBox="1">
            <a:spLocks/>
          </p:cNvSpPr>
          <p:nvPr/>
        </p:nvSpPr>
        <p:spPr>
          <a:xfrm>
            <a:off x="0" y="30782"/>
            <a:ext cx="9144000" cy="1143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dirty="0" smtClean="0"/>
              <a:t>Step 2: Develop &amp; Test Workflow</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251" y="1063082"/>
            <a:ext cx="3271498" cy="5652956"/>
          </a:xfrm>
          <a:prstGeom prst="rect">
            <a:avLst/>
          </a:prstGeom>
        </p:spPr>
      </p:pic>
    </p:spTree>
    <p:extLst>
      <p:ext uri="{BB962C8B-B14F-4D97-AF65-F5344CB8AC3E}">
        <p14:creationId xmlns:p14="http://schemas.microsoft.com/office/powerpoint/2010/main" val="101715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956330490"/>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8" name="Rectangle 7"/>
          <p:cNvSpPr/>
          <p:nvPr/>
        </p:nvSpPr>
        <p:spPr bwMode="auto">
          <a:xfrm>
            <a:off x="6337738" y="4508973"/>
            <a:ext cx="1245476" cy="741091"/>
          </a:xfrm>
          <a:prstGeom prst="rect">
            <a:avLst/>
          </a:prstGeom>
          <a:noFill/>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ndParaRPr>
          </a:p>
        </p:txBody>
      </p:sp>
      <p:sp>
        <p:nvSpPr>
          <p:cNvPr id="10" name="Title 3"/>
          <p:cNvSpPr txBox="1">
            <a:spLocks/>
          </p:cNvSpPr>
          <p:nvPr/>
        </p:nvSpPr>
        <p:spPr>
          <a:xfrm>
            <a:off x="458640" y="30782"/>
            <a:ext cx="8226720" cy="1143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dirty="0" smtClean="0"/>
              <a:t>Step 3: Select Recipients</a:t>
            </a:r>
            <a:endParaRPr lang="en-US" dirty="0"/>
          </a:p>
        </p:txBody>
      </p:sp>
    </p:spTree>
    <p:extLst>
      <p:ext uri="{BB962C8B-B14F-4D97-AF65-F5344CB8AC3E}">
        <p14:creationId xmlns:p14="http://schemas.microsoft.com/office/powerpoint/2010/main" val="221589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300" dirty="0"/>
              <a:t>Step 3: Select Health Workers for the Workflow </a:t>
            </a:r>
          </a:p>
        </p:txBody>
      </p:sp>
      <p:sp>
        <p:nvSpPr>
          <p:cNvPr id="2" name="Slide Number Placeholder 1"/>
          <p:cNvSpPr>
            <a:spLocks noGrp="1"/>
          </p:cNvSpPr>
          <p:nvPr>
            <p:ph type="sldNum" idx="12"/>
          </p:nvPr>
        </p:nvSpPr>
        <p:spPr/>
        <p:txBody>
          <a:bodyPr/>
          <a:lstStyle/>
          <a:p>
            <a:fld id="{84444CD3-637D-4178-A836-CC381E0D3C2E}" type="slidenum">
              <a:rPr lang="en-US" altLang="en-US" smtClean="0"/>
              <a:pPr/>
              <a:t>18</a:t>
            </a:fld>
            <a:endParaRPr lang="en-US" altLang="en-US" dirty="0"/>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709447" y="1458871"/>
            <a:ext cx="7803931" cy="4484729"/>
          </a:xfrm>
          <a:prstGeom prst="rect">
            <a:avLst/>
          </a:prstGeom>
          <a:ln>
            <a:no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47" y="1562100"/>
            <a:ext cx="11144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8953" y="1458871"/>
            <a:ext cx="11144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6014" y="2808111"/>
            <a:ext cx="2097364" cy="208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533" y="2808111"/>
            <a:ext cx="2348845" cy="156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21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flipH="1">
            <a:off x="3843932" y="5186149"/>
            <a:ext cx="1096558" cy="389351"/>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50800"/>
            <a:ext cx="1114425"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0"/>
            <a:ext cx="1114425"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167567"/>
            <a:ext cx="8305800" cy="652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bwMode="auto">
          <a:xfrm flipH="1">
            <a:off x="1778949" y="4620424"/>
            <a:ext cx="622080" cy="760400"/>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768" y="1247422"/>
            <a:ext cx="2348845" cy="156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84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128"/>
            <a:ext cx="9143999" cy="1231106"/>
          </a:xfrm>
          <a:prstGeom prst="rect">
            <a:avLst/>
          </a:prstGeom>
        </p:spPr>
        <p:txBody>
          <a:bodyPr wrap="square">
            <a:spAutoFit/>
          </a:bodyPr>
          <a:lstStyle/>
          <a:p>
            <a:pPr algn="ctr"/>
            <a:r>
              <a:rPr lang="en-US" sz="4400" b="1" dirty="0">
                <a:solidFill>
                  <a:schemeClr val="bg1"/>
                </a:solidFill>
                <a:latin typeface="Century Gothic" charset="0"/>
              </a:rPr>
              <a:t>What is mHero?</a:t>
            </a:r>
          </a:p>
          <a:p>
            <a:endParaRPr lang="en-US" sz="3000" b="1" dirty="0">
              <a:solidFill>
                <a:srgbClr val="B32317"/>
              </a:solidFill>
              <a:latin typeface="Century Gothic" pitchFamily="34" charset="0"/>
              <a:ea typeface="Century Gothic" pitchFamily="34" charset="0"/>
              <a:cs typeface="Century Gothic" pitchFamily="34" charset="0"/>
            </a:endParaRPr>
          </a:p>
        </p:txBody>
      </p:sp>
      <p:sp>
        <p:nvSpPr>
          <p:cNvPr id="2" name="TextBox 1"/>
          <p:cNvSpPr txBox="1"/>
          <p:nvPr/>
        </p:nvSpPr>
        <p:spPr>
          <a:xfrm>
            <a:off x="424543" y="1247736"/>
            <a:ext cx="8436428" cy="5262979"/>
          </a:xfrm>
          <a:prstGeom prst="rect">
            <a:avLst/>
          </a:prstGeom>
          <a:noFill/>
        </p:spPr>
        <p:txBody>
          <a:bodyPr wrap="square" rtlCol="0">
            <a:spAutoFit/>
          </a:bodyPr>
          <a:lstStyle/>
          <a:p>
            <a:pPr marL="285750" indent="-285750"/>
            <a:r>
              <a:rPr lang="en-US" sz="2800" b="1" dirty="0" smtClean="0">
                <a:latin typeface="Century Gothic" panose="020B0502020202020204" pitchFamily="34" charset="0"/>
              </a:rPr>
              <a:t>	</a:t>
            </a:r>
            <a:r>
              <a:rPr lang="en-US" sz="2800" b="1" dirty="0" smtClean="0">
                <a:solidFill>
                  <a:srgbClr val="545759"/>
                </a:solidFill>
                <a:latin typeface="Century Gothic" panose="020B0502020202020204" pitchFamily="34" charset="0"/>
              </a:rPr>
              <a:t>mHero is a free mobile phone-based </a:t>
            </a:r>
            <a:r>
              <a:rPr lang="en-US" sz="2800" b="1" dirty="0">
                <a:solidFill>
                  <a:srgbClr val="545759"/>
                </a:solidFill>
                <a:latin typeface="Century Gothic" panose="020B0502020202020204" pitchFamily="34" charset="0"/>
              </a:rPr>
              <a:t>platform </a:t>
            </a:r>
            <a:r>
              <a:rPr lang="en-US" sz="2800" b="1" dirty="0" smtClean="0">
                <a:solidFill>
                  <a:srgbClr val="545759"/>
                </a:solidFill>
                <a:latin typeface="Century Gothic" panose="020B0502020202020204" pitchFamily="34" charset="0"/>
              </a:rPr>
              <a:t>that:</a:t>
            </a:r>
          </a:p>
          <a:p>
            <a:pPr marL="285750" indent="-285750">
              <a:buFont typeface="Arial" panose="020B0604020202020204" pitchFamily="34" charset="0"/>
              <a:buChar char="•"/>
            </a:pPr>
            <a:endParaRPr lang="en-US" sz="2800" dirty="0" smtClean="0">
              <a:solidFill>
                <a:srgbClr val="545759"/>
              </a:solidFill>
              <a:latin typeface="Century Gothic" panose="020B0502020202020204" pitchFamily="34" charset="0"/>
            </a:endParaRPr>
          </a:p>
          <a:p>
            <a:pPr marL="285750" indent="-285750">
              <a:buFont typeface="Arial" panose="020B0604020202020204" pitchFamily="34" charset="0"/>
              <a:buChar char="•"/>
            </a:pPr>
            <a:r>
              <a:rPr lang="en-US" sz="2800" b="1" dirty="0" smtClean="0">
                <a:solidFill>
                  <a:srgbClr val="545759"/>
                </a:solidFill>
                <a:latin typeface="Century Gothic" panose="020B0502020202020204" pitchFamily="34" charset="0"/>
              </a:rPr>
              <a:t>Connects</a:t>
            </a:r>
            <a:r>
              <a:rPr lang="en-US" sz="2800" dirty="0" smtClean="0">
                <a:solidFill>
                  <a:srgbClr val="545759"/>
                </a:solidFill>
                <a:latin typeface="Century Gothic" panose="020B0502020202020204" pitchFamily="34" charset="0"/>
              </a:rPr>
              <a:t> health workers to their support systems at all levels of the health pyramid </a:t>
            </a:r>
            <a:endParaRPr lang="en-US" sz="2800" dirty="0">
              <a:solidFill>
                <a:srgbClr val="545759"/>
              </a:solidFill>
              <a:latin typeface="Century Gothic" panose="020B0502020202020204" pitchFamily="34" charset="0"/>
            </a:endParaRPr>
          </a:p>
          <a:p>
            <a:pPr marL="285750" indent="-285750">
              <a:buFont typeface="Arial" panose="020B0604020202020204" pitchFamily="34" charset="0"/>
              <a:buChar char="•"/>
            </a:pPr>
            <a:endParaRPr lang="en-US" sz="2800" dirty="0">
              <a:solidFill>
                <a:srgbClr val="545759"/>
              </a:solidFill>
              <a:latin typeface="Century Gothic" panose="020B0502020202020204" pitchFamily="34" charset="0"/>
            </a:endParaRPr>
          </a:p>
          <a:p>
            <a:pPr marL="285750" indent="-285750">
              <a:buFont typeface="Arial" panose="020B0604020202020204" pitchFamily="34" charset="0"/>
              <a:buChar char="•"/>
            </a:pPr>
            <a:r>
              <a:rPr lang="en-US" sz="2800" dirty="0" smtClean="0">
                <a:solidFill>
                  <a:srgbClr val="545759"/>
                </a:solidFill>
                <a:latin typeface="Century Gothic" panose="020B0502020202020204" pitchFamily="34" charset="0"/>
              </a:rPr>
              <a:t>Allows real-time and two-way </a:t>
            </a:r>
            <a:r>
              <a:rPr lang="en-US" sz="2800" b="1" dirty="0" smtClean="0">
                <a:solidFill>
                  <a:srgbClr val="545759"/>
                </a:solidFill>
                <a:latin typeface="Century Gothic" panose="020B0502020202020204" pitchFamily="34" charset="0"/>
              </a:rPr>
              <a:t>communication</a:t>
            </a:r>
            <a:r>
              <a:rPr lang="en-US" sz="2800" dirty="0" smtClean="0">
                <a:solidFill>
                  <a:srgbClr val="545759"/>
                </a:solidFill>
                <a:latin typeface="Century Gothic" panose="020B0502020202020204" pitchFamily="34" charset="0"/>
              </a:rPr>
              <a:t> </a:t>
            </a:r>
            <a:r>
              <a:rPr lang="en-US" sz="2800" dirty="0">
                <a:solidFill>
                  <a:srgbClr val="545759"/>
                </a:solidFill>
                <a:latin typeface="Century Gothic" panose="020B0502020202020204" pitchFamily="34" charset="0"/>
              </a:rPr>
              <a:t>of </a:t>
            </a:r>
            <a:r>
              <a:rPr lang="en-US" sz="2800" dirty="0" smtClean="0">
                <a:solidFill>
                  <a:srgbClr val="545759"/>
                </a:solidFill>
                <a:latin typeface="Century Gothic" panose="020B0502020202020204" pitchFamily="34" charset="0"/>
              </a:rPr>
              <a:t>on-the-ground needs </a:t>
            </a:r>
          </a:p>
          <a:p>
            <a:pPr marL="285750" indent="-285750">
              <a:buFont typeface="Arial" panose="020B0604020202020204" pitchFamily="34" charset="0"/>
              <a:buChar char="•"/>
            </a:pPr>
            <a:endParaRPr lang="en-US" sz="2800" dirty="0">
              <a:solidFill>
                <a:srgbClr val="545759"/>
              </a:solidFill>
              <a:latin typeface="Century Gothic" panose="020B0502020202020204" pitchFamily="34" charset="0"/>
            </a:endParaRPr>
          </a:p>
          <a:p>
            <a:pPr marL="285750" indent="-285750">
              <a:buFont typeface="Arial" panose="020B0604020202020204" pitchFamily="34" charset="0"/>
              <a:buChar char="•"/>
            </a:pPr>
            <a:r>
              <a:rPr lang="en-US" sz="2800" dirty="0" smtClean="0">
                <a:solidFill>
                  <a:srgbClr val="545759"/>
                </a:solidFill>
                <a:latin typeface="Century Gothic" panose="020B0502020202020204" pitchFamily="34" charset="0"/>
              </a:rPr>
              <a:t>Is </a:t>
            </a:r>
            <a:r>
              <a:rPr lang="en-US" sz="2800" b="1" dirty="0" smtClean="0">
                <a:solidFill>
                  <a:srgbClr val="545759"/>
                </a:solidFill>
                <a:latin typeface="Century Gothic" panose="020B0502020202020204" pitchFamily="34" charset="0"/>
              </a:rPr>
              <a:t>flexible </a:t>
            </a:r>
            <a:r>
              <a:rPr lang="en-US" sz="2800" dirty="0" smtClean="0">
                <a:solidFill>
                  <a:srgbClr val="545759"/>
                </a:solidFill>
                <a:latin typeface="Century Gothic" panose="020B0502020202020204" pitchFamily="34" charset="0"/>
              </a:rPr>
              <a:t>and </a:t>
            </a:r>
            <a:r>
              <a:rPr lang="en-US" sz="2800" b="1" dirty="0" smtClean="0">
                <a:solidFill>
                  <a:srgbClr val="545759"/>
                </a:solidFill>
                <a:latin typeface="Century Gothic" panose="020B0502020202020204" pitchFamily="34" charset="0"/>
              </a:rPr>
              <a:t>scalable</a:t>
            </a:r>
            <a:endParaRPr lang="en-US" sz="2800" dirty="0">
              <a:solidFill>
                <a:srgbClr val="545759"/>
              </a:solidFill>
              <a:latin typeface="Century Gothic" panose="020B0502020202020204" pitchFamily="34" charset="0"/>
            </a:endParaRPr>
          </a:p>
          <a:p>
            <a:endParaRPr lang="en-US" sz="2800" dirty="0">
              <a:solidFill>
                <a:srgbClr val="545759"/>
              </a:solidFill>
              <a:latin typeface="Century Gothic" panose="020B0502020202020204" pitchFamily="34" charset="0"/>
            </a:endParaRPr>
          </a:p>
          <a:p>
            <a:pPr marL="285750" indent="-285750">
              <a:buFont typeface="Arial" panose="020B0604020202020204" pitchFamily="34" charset="0"/>
              <a:buChar char="•"/>
            </a:pPr>
            <a:r>
              <a:rPr lang="en-US" sz="2800" dirty="0" smtClean="0">
                <a:solidFill>
                  <a:srgbClr val="545759"/>
                </a:solidFill>
                <a:latin typeface="Century Gothic" panose="020B0502020202020204" pitchFamily="34" charset="0"/>
              </a:rPr>
              <a:t>Fosters </a:t>
            </a:r>
            <a:r>
              <a:rPr lang="en-US" sz="2800" b="1" dirty="0" smtClean="0">
                <a:solidFill>
                  <a:srgbClr val="545759"/>
                </a:solidFill>
                <a:latin typeface="Century Gothic" panose="020B0502020202020204" pitchFamily="34" charset="0"/>
              </a:rPr>
              <a:t>health </a:t>
            </a:r>
            <a:r>
              <a:rPr lang="en-US" sz="2800" b="1" dirty="0">
                <a:solidFill>
                  <a:srgbClr val="545759"/>
                </a:solidFill>
                <a:latin typeface="Century Gothic" panose="020B0502020202020204" pitchFamily="34" charset="0"/>
              </a:rPr>
              <a:t>systems </a:t>
            </a:r>
            <a:r>
              <a:rPr lang="en-US" sz="2800" b="1" dirty="0" smtClean="0">
                <a:solidFill>
                  <a:srgbClr val="545759"/>
                </a:solidFill>
                <a:latin typeface="Century Gothic" panose="020B0502020202020204" pitchFamily="34" charset="0"/>
              </a:rPr>
              <a:t>strengthening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3045534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flipH="1">
            <a:off x="3475441" y="3780430"/>
            <a:ext cx="1096559" cy="170986"/>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14797"/>
            <a:ext cx="1114425" cy="69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1" y="1514796"/>
            <a:ext cx="1231900" cy="69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4795"/>
            <a:ext cx="9144000" cy="380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629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334963"/>
            <a:ext cx="7315200" cy="607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72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744632209"/>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8" name="Rectangle 7"/>
          <p:cNvSpPr/>
          <p:nvPr/>
        </p:nvSpPr>
        <p:spPr bwMode="auto">
          <a:xfrm>
            <a:off x="4973251" y="5896339"/>
            <a:ext cx="1110049" cy="819699"/>
          </a:xfrm>
          <a:prstGeom prst="rect">
            <a:avLst/>
          </a:prstGeom>
          <a:noFill/>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ndParaRPr>
          </a:p>
        </p:txBody>
      </p:sp>
      <p:sp>
        <p:nvSpPr>
          <p:cNvPr id="9" name="Title 3"/>
          <p:cNvSpPr txBox="1">
            <a:spLocks/>
          </p:cNvSpPr>
          <p:nvPr/>
        </p:nvSpPr>
        <p:spPr>
          <a:xfrm>
            <a:off x="458640" y="30782"/>
            <a:ext cx="8226720" cy="1143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dirty="0" smtClean="0"/>
              <a:t>Step 4: Send Messages</a:t>
            </a:r>
            <a:endParaRPr lang="en-US" dirty="0"/>
          </a:p>
        </p:txBody>
      </p:sp>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3752717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300" y="0"/>
            <a:ext cx="7683922" cy="6858000"/>
          </a:xfrm>
          <a:prstGeom prst="rect">
            <a:avLst/>
          </a:prstGeom>
        </p:spPr>
      </p:pic>
      <p:sp>
        <p:nvSpPr>
          <p:cNvPr id="2" name="Rectangle 1"/>
          <p:cNvSpPr/>
          <p:nvPr/>
        </p:nvSpPr>
        <p:spPr>
          <a:xfrm>
            <a:off x="2268747" y="1595887"/>
            <a:ext cx="5434642" cy="22342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bwMode="auto">
          <a:xfrm flipH="1" flipV="1">
            <a:off x="6694434" y="6189649"/>
            <a:ext cx="470641" cy="443163"/>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7" y="0"/>
            <a:ext cx="7334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1"/>
            <a:ext cx="849313" cy="4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604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118751352"/>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8" name="Rectangle 7"/>
          <p:cNvSpPr/>
          <p:nvPr/>
        </p:nvSpPr>
        <p:spPr bwMode="auto">
          <a:xfrm>
            <a:off x="3136899" y="5969001"/>
            <a:ext cx="1016002" cy="668466"/>
          </a:xfrm>
          <a:prstGeom prst="rect">
            <a:avLst/>
          </a:prstGeom>
          <a:noFill/>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ndParaRPr>
          </a:p>
        </p:txBody>
      </p:sp>
      <p:sp>
        <p:nvSpPr>
          <p:cNvPr id="12" name="Title 3"/>
          <p:cNvSpPr txBox="1">
            <a:spLocks/>
          </p:cNvSpPr>
          <p:nvPr/>
        </p:nvSpPr>
        <p:spPr>
          <a:xfrm>
            <a:off x="0" y="78079"/>
            <a:ext cx="9089408" cy="1143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sz="3200" dirty="0" smtClean="0"/>
              <a:t>Step 5: Monitor Message Transmission</a:t>
            </a:r>
            <a:endParaRPr lang="en-US" sz="3200"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421108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30782"/>
            <a:ext cx="9089408" cy="1143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sz="3200" dirty="0" smtClean="0"/>
              <a:t>Step 5: Monitor Message Transmission</a:t>
            </a:r>
            <a:endParaRPr lang="en-US" sz="32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094" y="1552635"/>
            <a:ext cx="8431220" cy="412295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2548984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543839463"/>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9" name="Title 3"/>
          <p:cNvSpPr txBox="1">
            <a:spLocks/>
          </p:cNvSpPr>
          <p:nvPr/>
        </p:nvSpPr>
        <p:spPr>
          <a:xfrm>
            <a:off x="0" y="30782"/>
            <a:ext cx="9089408" cy="1143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r>
              <a:rPr lang="en-US" sz="3200" dirty="0" smtClean="0"/>
              <a:t>Step 6: Export mHero Data for Analysis</a:t>
            </a:r>
            <a:endParaRPr lang="en-US" sz="3200" dirty="0"/>
          </a:p>
        </p:txBody>
      </p:sp>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286450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39849"/>
            <a:ext cx="9474200" cy="849855"/>
          </a:xfrm>
        </p:spPr>
        <p:txBody>
          <a:bodyPr>
            <a:normAutofit fontScale="90000"/>
          </a:bodyPr>
          <a:lstStyle/>
          <a:p>
            <a:r>
              <a:rPr lang="en-US" sz="3200" dirty="0" smtClean="0"/>
              <a:t/>
            </a:r>
            <a:br>
              <a:rPr lang="en-US" sz="3200" dirty="0" smtClean="0"/>
            </a:br>
            <a:r>
              <a:rPr lang="en-US" sz="3600" dirty="0" smtClean="0"/>
              <a:t>Step </a:t>
            </a:r>
            <a:r>
              <a:rPr lang="en-US" sz="3600" dirty="0"/>
              <a:t>6 : Export mHero Data for Analysis</a:t>
            </a:r>
            <a:r>
              <a:rPr lang="en-US" sz="3200" dirty="0"/>
              <a:t/>
            </a:r>
            <a:br>
              <a:rPr lang="en-US" sz="3200" dirty="0"/>
            </a:b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793890"/>
            <a:ext cx="4670425" cy="477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9704"/>
            <a:ext cx="6235700"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484437" y="4787004"/>
            <a:ext cx="1117600" cy="7874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31909" y="4492976"/>
            <a:ext cx="2996077" cy="369332"/>
          </a:xfrm>
          <a:prstGeom prst="rect">
            <a:avLst/>
          </a:prstGeom>
        </p:spPr>
        <p:txBody>
          <a:bodyPr wrap="none">
            <a:spAutoFit/>
          </a:bodyPr>
          <a:lstStyle/>
          <a:p>
            <a:r>
              <a:rPr lang="en-US" b="1" dirty="0"/>
              <a:t>Workflow Run Results Report</a:t>
            </a:r>
          </a:p>
        </p:txBody>
      </p:sp>
    </p:spTree>
    <p:extLst>
      <p:ext uri="{BB962C8B-B14F-4D97-AF65-F5344CB8AC3E}">
        <p14:creationId xmlns:p14="http://schemas.microsoft.com/office/powerpoint/2010/main" val="3110036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173" y="1417109"/>
            <a:ext cx="7942347" cy="4290008"/>
          </a:xfrm>
          <a:prstGeom prst="rect">
            <a:avLst/>
          </a:prstGeom>
        </p:spPr>
      </p:pic>
      <p:sp>
        <p:nvSpPr>
          <p:cNvPr id="11" name="Title 3"/>
          <p:cNvSpPr txBox="1">
            <a:spLocks/>
          </p:cNvSpPr>
          <p:nvPr/>
        </p:nvSpPr>
        <p:spPr>
          <a:xfrm>
            <a:off x="0" y="30782"/>
            <a:ext cx="9089408" cy="1143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endParaRPr lang="en-US" sz="3200" dirty="0" smtClean="0"/>
          </a:p>
          <a:p>
            <a:r>
              <a:rPr lang="en-US" sz="3200" dirty="0" smtClean="0"/>
              <a:t>Step </a:t>
            </a:r>
            <a:r>
              <a:rPr lang="en-US" sz="3200" dirty="0"/>
              <a:t>6 : Export mHero Data for Analysis</a:t>
            </a:r>
          </a:p>
          <a:p>
            <a:endParaRPr lang="en-US" sz="3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4013671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41300"/>
            <a:ext cx="8953500" cy="748404"/>
          </a:xfrm>
        </p:spPr>
        <p:txBody>
          <a:bodyPr>
            <a:normAutofit fontScale="90000"/>
          </a:bodyPr>
          <a:lstStyle/>
          <a:p>
            <a:r>
              <a:rPr lang="en-US" sz="4000" dirty="0" smtClean="0"/>
              <a:t/>
            </a:r>
            <a:br>
              <a:rPr lang="en-US" sz="4000" dirty="0" smtClean="0"/>
            </a:br>
            <a:r>
              <a:rPr lang="en-US" sz="4000" dirty="0" smtClean="0"/>
              <a:t>Step 7: Analyze mHero Data and Act</a:t>
            </a:r>
            <a:r>
              <a:rPr lang="en-US" dirty="0"/>
              <a:t/>
            </a:r>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6704"/>
            <a:ext cx="9461500" cy="562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1688769" y="2649081"/>
            <a:ext cx="1245476" cy="741091"/>
          </a:xfrm>
          <a:prstGeom prst="rect">
            <a:avLst/>
          </a:prstGeom>
          <a:noFill/>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0" y="3740763"/>
            <a:ext cx="1428750" cy="142875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2851" y="1961422"/>
            <a:ext cx="1428750" cy="1428750"/>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5214" y="3739966"/>
            <a:ext cx="1017587"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235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128"/>
            <a:ext cx="9143999" cy="1231106"/>
          </a:xfrm>
          <a:prstGeom prst="rect">
            <a:avLst/>
          </a:prstGeom>
        </p:spPr>
        <p:txBody>
          <a:bodyPr wrap="square">
            <a:spAutoFit/>
          </a:bodyPr>
          <a:lstStyle/>
          <a:p>
            <a:pPr algn="ctr"/>
            <a:r>
              <a:rPr lang="en-US" sz="4400" b="1" dirty="0">
                <a:solidFill>
                  <a:schemeClr val="bg1"/>
                </a:solidFill>
                <a:latin typeface="Century Gothic" charset="0"/>
              </a:rPr>
              <a:t>mHero Origins</a:t>
            </a:r>
          </a:p>
          <a:p>
            <a:endParaRPr lang="en-US" sz="3000" b="1" dirty="0">
              <a:solidFill>
                <a:srgbClr val="B32317"/>
              </a:solidFill>
              <a:latin typeface="Century Gothic" pitchFamily="34" charset="0"/>
              <a:ea typeface="Century Gothic" pitchFamily="34" charset="0"/>
              <a:cs typeface="Century Gothic" pitchFamily="34" charset="0"/>
            </a:endParaRPr>
          </a:p>
        </p:txBody>
      </p:sp>
      <p:sp>
        <p:nvSpPr>
          <p:cNvPr id="2" name="TextBox 1"/>
          <p:cNvSpPr txBox="1"/>
          <p:nvPr/>
        </p:nvSpPr>
        <p:spPr>
          <a:xfrm>
            <a:off x="101600" y="1206838"/>
            <a:ext cx="6565900" cy="5509200"/>
          </a:xfrm>
          <a:prstGeom prst="rect">
            <a:avLst/>
          </a:prstGeom>
          <a:noFill/>
        </p:spPr>
        <p:txBody>
          <a:bodyPr wrap="square" rtlCol="0">
            <a:spAutoFit/>
          </a:bodyPr>
          <a:lstStyle/>
          <a:p>
            <a:pPr>
              <a:spcBef>
                <a:spcPts val="600"/>
              </a:spcBef>
            </a:pPr>
            <a:endParaRPr lang="en-US" sz="800" dirty="0" smtClean="0">
              <a:solidFill>
                <a:srgbClr val="545759"/>
              </a:solidFill>
              <a:latin typeface="Century Gothic" panose="020B0502020202020204" pitchFamily="34" charset="0"/>
            </a:endParaRPr>
          </a:p>
          <a:p>
            <a:pPr marL="285750" indent="-285750">
              <a:spcBef>
                <a:spcPts val="600"/>
              </a:spcBef>
              <a:buFont typeface="Arial" panose="020B0604020202020204" pitchFamily="34" charset="0"/>
              <a:buChar char="•"/>
            </a:pPr>
            <a:r>
              <a:rPr lang="en-US" sz="2500" b="1" dirty="0" smtClean="0">
                <a:solidFill>
                  <a:srgbClr val="545759"/>
                </a:solidFill>
                <a:latin typeface="Century Gothic" panose="020B0502020202020204" pitchFamily="34" charset="0"/>
              </a:rPr>
              <a:t>August 2014 </a:t>
            </a:r>
            <a:r>
              <a:rPr lang="en-US" sz="2500" dirty="0" smtClean="0">
                <a:solidFill>
                  <a:srgbClr val="545759"/>
                </a:solidFill>
                <a:latin typeface="Century Gothic" panose="020B0502020202020204" pitchFamily="34" charset="0"/>
              </a:rPr>
              <a:t>– IntraHealth and UNICEF facilitated interoperability of technology to create mHero</a:t>
            </a:r>
          </a:p>
          <a:p>
            <a:pPr marL="285750" indent="-285750">
              <a:spcBef>
                <a:spcPts val="600"/>
              </a:spcBef>
              <a:buFont typeface="Arial" panose="020B0604020202020204" pitchFamily="34" charset="0"/>
              <a:buChar char="•"/>
            </a:pPr>
            <a:endParaRPr lang="en-US" sz="800" b="1" dirty="0" smtClean="0">
              <a:solidFill>
                <a:srgbClr val="545759"/>
              </a:solidFill>
              <a:latin typeface="Century Gothic" panose="020B0502020202020204" pitchFamily="34" charset="0"/>
            </a:endParaRPr>
          </a:p>
          <a:p>
            <a:pPr marL="285750" indent="-285750">
              <a:spcBef>
                <a:spcPts val="600"/>
              </a:spcBef>
              <a:buFont typeface="Arial" panose="020B0604020202020204" pitchFamily="34" charset="0"/>
              <a:buChar char="•"/>
            </a:pPr>
            <a:r>
              <a:rPr lang="en-US" sz="2500" b="1" dirty="0" smtClean="0">
                <a:solidFill>
                  <a:srgbClr val="545759"/>
                </a:solidFill>
                <a:latin typeface="Century Gothic" panose="020B0502020202020204" pitchFamily="34" charset="0"/>
              </a:rPr>
              <a:t>September 2014 </a:t>
            </a:r>
            <a:r>
              <a:rPr lang="en-US" sz="2500" dirty="0" smtClean="0">
                <a:solidFill>
                  <a:srgbClr val="545759"/>
                </a:solidFill>
                <a:latin typeface="Century Gothic" panose="020B0502020202020204" pitchFamily="34" charset="0"/>
              </a:rPr>
              <a:t>- Ministry </a:t>
            </a:r>
            <a:r>
              <a:rPr lang="en-US" sz="2500" dirty="0">
                <a:solidFill>
                  <a:srgbClr val="545759"/>
                </a:solidFill>
                <a:latin typeface="Century Gothic" panose="020B0502020202020204" pitchFamily="34" charset="0"/>
              </a:rPr>
              <a:t>of </a:t>
            </a:r>
            <a:r>
              <a:rPr lang="en-US" sz="2500" dirty="0" smtClean="0">
                <a:solidFill>
                  <a:srgbClr val="545759"/>
                </a:solidFill>
                <a:latin typeface="Century Gothic" panose="020B0502020202020204" pitchFamily="34" charset="0"/>
              </a:rPr>
              <a:t>Health, Liberia requested mHero pilot</a:t>
            </a:r>
          </a:p>
          <a:p>
            <a:pPr marL="285750" indent="-285750">
              <a:spcBef>
                <a:spcPts val="600"/>
              </a:spcBef>
              <a:buFont typeface="Arial" panose="020B0604020202020204" pitchFamily="34" charset="0"/>
              <a:buChar char="•"/>
            </a:pPr>
            <a:endParaRPr lang="en-US" sz="800" b="1" dirty="0">
              <a:solidFill>
                <a:srgbClr val="545759"/>
              </a:solidFill>
              <a:latin typeface="Century Gothic" panose="020B0502020202020204" pitchFamily="34" charset="0"/>
            </a:endParaRPr>
          </a:p>
          <a:p>
            <a:pPr marL="285750" indent="-285750">
              <a:spcBef>
                <a:spcPts val="600"/>
              </a:spcBef>
              <a:buFont typeface="Arial" panose="020B0604020202020204" pitchFamily="34" charset="0"/>
              <a:buChar char="•"/>
            </a:pPr>
            <a:r>
              <a:rPr lang="en-US" sz="2500" b="1" dirty="0" smtClean="0">
                <a:solidFill>
                  <a:srgbClr val="545759"/>
                </a:solidFill>
                <a:latin typeface="Century Gothic" panose="020B0502020202020204" pitchFamily="34" charset="0"/>
              </a:rPr>
              <a:t>October 2014</a:t>
            </a:r>
            <a:r>
              <a:rPr lang="en-US" sz="2500" dirty="0">
                <a:solidFill>
                  <a:srgbClr val="545759"/>
                </a:solidFill>
                <a:latin typeface="Century Gothic" panose="020B0502020202020204" pitchFamily="34" charset="0"/>
              </a:rPr>
              <a:t> </a:t>
            </a:r>
            <a:r>
              <a:rPr lang="en-US" sz="2500" dirty="0" smtClean="0">
                <a:solidFill>
                  <a:srgbClr val="545759"/>
                </a:solidFill>
                <a:latin typeface="Century Gothic" panose="020B0502020202020204" pitchFamily="34" charset="0"/>
              </a:rPr>
              <a:t>- Stakeholder </a:t>
            </a:r>
            <a:r>
              <a:rPr lang="en-US" sz="2500" dirty="0">
                <a:solidFill>
                  <a:srgbClr val="545759"/>
                </a:solidFill>
                <a:latin typeface="Century Gothic" panose="020B0502020202020204" pitchFamily="34" charset="0"/>
              </a:rPr>
              <a:t>engagement and team-building </a:t>
            </a:r>
            <a:r>
              <a:rPr lang="en-US" sz="2500" dirty="0" smtClean="0">
                <a:solidFill>
                  <a:srgbClr val="545759"/>
                </a:solidFill>
                <a:latin typeface="Century Gothic" panose="020B0502020202020204" pitchFamily="34" charset="0"/>
              </a:rPr>
              <a:t>began at </a:t>
            </a:r>
            <a:r>
              <a:rPr lang="en-US" sz="2500" dirty="0">
                <a:solidFill>
                  <a:srgbClr val="545759"/>
                </a:solidFill>
                <a:latin typeface="Century Gothic" panose="020B0502020202020204" pitchFamily="34" charset="0"/>
              </a:rPr>
              <a:t>all levels of </a:t>
            </a:r>
            <a:r>
              <a:rPr lang="en-US" sz="2500" dirty="0" smtClean="0">
                <a:solidFill>
                  <a:srgbClr val="545759"/>
                </a:solidFill>
                <a:latin typeface="Century Gothic" panose="020B0502020202020204" pitchFamily="34" charset="0"/>
              </a:rPr>
              <a:t>government</a:t>
            </a:r>
          </a:p>
          <a:p>
            <a:pPr marL="285750" indent="-285750">
              <a:spcBef>
                <a:spcPts val="600"/>
              </a:spcBef>
              <a:buFont typeface="Arial" panose="020B0604020202020204" pitchFamily="34" charset="0"/>
              <a:buChar char="•"/>
            </a:pPr>
            <a:endParaRPr lang="en-US" sz="800" dirty="0" smtClean="0">
              <a:solidFill>
                <a:srgbClr val="545759"/>
              </a:solidFill>
              <a:latin typeface="Century Gothic" panose="020B0502020202020204" pitchFamily="34" charset="0"/>
            </a:endParaRPr>
          </a:p>
          <a:p>
            <a:pPr marL="285750" indent="-285750">
              <a:spcBef>
                <a:spcPts val="600"/>
              </a:spcBef>
              <a:buFont typeface="Arial" panose="020B0604020202020204" pitchFamily="34" charset="0"/>
              <a:buChar char="•"/>
            </a:pPr>
            <a:r>
              <a:rPr lang="en-US" sz="2500" b="1" dirty="0" smtClean="0">
                <a:solidFill>
                  <a:srgbClr val="545759"/>
                </a:solidFill>
                <a:latin typeface="Century Gothic" panose="020B0502020202020204" pitchFamily="34" charset="0"/>
              </a:rPr>
              <a:t>November 2014 </a:t>
            </a:r>
            <a:r>
              <a:rPr lang="en-US" sz="2500" dirty="0" smtClean="0">
                <a:solidFill>
                  <a:srgbClr val="545759"/>
                </a:solidFill>
                <a:latin typeface="Century Gothic" panose="020B0502020202020204" pitchFamily="34" charset="0"/>
              </a:rPr>
              <a:t>– First mHero SMS </a:t>
            </a:r>
          </a:p>
          <a:p>
            <a:pPr>
              <a:spcBef>
                <a:spcPts val="600"/>
              </a:spcBef>
            </a:pPr>
            <a:r>
              <a:rPr lang="en-US" sz="2500" dirty="0" smtClean="0">
                <a:solidFill>
                  <a:srgbClr val="545759"/>
                </a:solidFill>
                <a:latin typeface="Century Gothic" panose="020B0502020202020204" pitchFamily="34" charset="0"/>
              </a:rPr>
              <a:t>    sent</a:t>
            </a:r>
            <a:endParaRPr lang="en-US" sz="2500" dirty="0">
              <a:solidFill>
                <a:srgbClr val="545759"/>
              </a:solidFill>
              <a:latin typeface="Century Gothic" panose="020B0502020202020204" pitchFamily="34" charset="0"/>
            </a:endParaRPr>
          </a:p>
          <a:p>
            <a:pPr marL="285750" indent="-285750">
              <a:spcBef>
                <a:spcPts val="600"/>
              </a:spcBef>
              <a:buFont typeface="Arial" panose="020B0604020202020204" pitchFamily="34" charset="0"/>
              <a:buChar char="•"/>
            </a:pPr>
            <a:endParaRPr lang="en-US" sz="2500" dirty="0" smtClean="0">
              <a:solidFill>
                <a:srgbClr val="545759"/>
              </a:solidFill>
              <a:latin typeface="Century Gothic" panose="020B0502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0740" y="1687457"/>
            <a:ext cx="3113260" cy="4206661"/>
          </a:xfrm>
          <a:prstGeom prst="rect">
            <a:avLst/>
          </a:prstGeom>
          <a:ln>
            <a:noFill/>
          </a:ln>
          <a:effectLst>
            <a:softEdge rad="112500"/>
          </a:effectLst>
        </p:spPr>
      </p:pic>
    </p:spTree>
    <p:extLst>
      <p:ext uri="{BB962C8B-B14F-4D97-AF65-F5344CB8AC3E}">
        <p14:creationId xmlns:p14="http://schemas.microsoft.com/office/powerpoint/2010/main" val="3397050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849"/>
            <a:ext cx="9309100" cy="849855"/>
          </a:xfrm>
        </p:spPr>
        <p:txBody>
          <a:bodyPr>
            <a:normAutofit fontScale="90000"/>
          </a:bodyPr>
          <a:lstStyle/>
          <a:p>
            <a:r>
              <a:rPr lang="en-US" dirty="0" smtClean="0"/>
              <a:t/>
            </a:r>
            <a:br>
              <a:rPr lang="en-US" dirty="0" smtClean="0"/>
            </a:br>
            <a:r>
              <a:rPr lang="en-US" dirty="0" smtClean="0"/>
              <a:t>Step </a:t>
            </a:r>
            <a:r>
              <a:rPr lang="en-US" dirty="0"/>
              <a:t>7: Analyze mHero Data and </a:t>
            </a:r>
            <a:r>
              <a:rPr lang="en-US" dirty="0" smtClean="0"/>
              <a:t>Act</a:t>
            </a:r>
            <a:r>
              <a:rPr lang="en-US" dirty="0"/>
              <a:t/>
            </a:r>
            <a:br>
              <a:rPr lang="en-US" dirty="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24" y="989704"/>
            <a:ext cx="3965974" cy="570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890713"/>
            <a:ext cx="41910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234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988473964"/>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9" name="Title 3"/>
          <p:cNvSpPr txBox="1">
            <a:spLocks/>
          </p:cNvSpPr>
          <p:nvPr/>
        </p:nvSpPr>
        <p:spPr>
          <a:xfrm>
            <a:off x="0" y="30782"/>
            <a:ext cx="9089408" cy="1143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a:lstStyle>
          <a:p>
            <a:endParaRPr lang="en-US" sz="3200" dirty="0"/>
          </a:p>
        </p:txBody>
      </p:sp>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
        <p:nvSpPr>
          <p:cNvPr id="2" name="Rectangle 1"/>
          <p:cNvSpPr/>
          <p:nvPr/>
        </p:nvSpPr>
        <p:spPr>
          <a:xfrm>
            <a:off x="475654" y="189256"/>
            <a:ext cx="7914346" cy="646331"/>
          </a:xfrm>
          <a:prstGeom prst="rect">
            <a:avLst/>
          </a:prstGeom>
        </p:spPr>
        <p:txBody>
          <a:bodyPr wrap="none">
            <a:spAutoFit/>
          </a:bodyPr>
          <a:lstStyle/>
          <a:p>
            <a:r>
              <a:rPr lang="en-US" sz="3600" b="1" dirty="0">
                <a:solidFill>
                  <a:schemeClr val="bg1"/>
                </a:solidFill>
                <a:latin typeface="Century Gothic" panose="020B0502020202020204" pitchFamily="34" charset="0"/>
                <a:ea typeface="+mj-ea"/>
                <a:cs typeface="+mj-cs"/>
              </a:rPr>
              <a:t>Step </a:t>
            </a:r>
            <a:r>
              <a:rPr lang="en-US" sz="3600" b="1" dirty="0" smtClean="0">
                <a:solidFill>
                  <a:schemeClr val="bg1"/>
                </a:solidFill>
                <a:latin typeface="Century Gothic" panose="020B0502020202020204" pitchFamily="34" charset="0"/>
                <a:ea typeface="+mj-ea"/>
                <a:cs typeface="+mj-cs"/>
              </a:rPr>
              <a:t>8: Implement Use Case Again</a:t>
            </a:r>
            <a:endParaRPr lang="en-US" sz="3600" b="1" dirty="0">
              <a:solidFill>
                <a:schemeClr val="bg1"/>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2642407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Implementing mHero</a:t>
            </a:r>
            <a:endParaRPr lang="en-US" dirty="0"/>
          </a:p>
        </p:txBody>
      </p:sp>
    </p:spTree>
    <p:extLst>
      <p:ext uri="{BB962C8B-B14F-4D97-AF65-F5344CB8AC3E}">
        <p14:creationId xmlns:p14="http://schemas.microsoft.com/office/powerpoint/2010/main" val="1789833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sz="3600" smtClean="0"/>
              <a:t>Resources Needed   </a:t>
            </a:r>
          </a:p>
        </p:txBody>
      </p:sp>
      <p:sp>
        <p:nvSpPr>
          <p:cNvPr id="5" name="Content Placeholder 4"/>
          <p:cNvSpPr>
            <a:spLocks noGrp="1"/>
          </p:cNvSpPr>
          <p:nvPr>
            <p:ph idx="1"/>
          </p:nvPr>
        </p:nvSpPr>
        <p:spPr>
          <a:xfrm>
            <a:off x="0" y="989704"/>
            <a:ext cx="7289800" cy="5868296"/>
          </a:xfrm>
        </p:spPr>
        <p:txBody>
          <a:bodyPr rtlCol="0">
            <a:normAutofit fontScale="40000" lnSpcReduction="20000"/>
          </a:bodyPr>
          <a:lstStyle/>
          <a:p>
            <a:pPr lvl="1" fontAlgn="auto">
              <a:lnSpc>
                <a:spcPct val="90000"/>
              </a:lnSpc>
              <a:spcAft>
                <a:spcPts val="0"/>
              </a:spcAft>
              <a:buFont typeface="Arial"/>
              <a:buChar char="•"/>
              <a:defRPr/>
            </a:pPr>
            <a:endParaRPr lang="en-US" sz="800" dirty="0" smtClean="0">
              <a:solidFill>
                <a:srgbClr val="595959"/>
              </a:solidFill>
            </a:endParaRPr>
          </a:p>
          <a:p>
            <a:pPr>
              <a:lnSpc>
                <a:spcPct val="90000"/>
              </a:lnSpc>
              <a:defRPr/>
            </a:pPr>
            <a:r>
              <a:rPr lang="en-US" sz="6000" dirty="0" smtClean="0">
                <a:solidFill>
                  <a:srgbClr val="595959"/>
                </a:solidFill>
              </a:rPr>
              <a:t>Health worker information and database </a:t>
            </a:r>
          </a:p>
          <a:p>
            <a:pPr>
              <a:lnSpc>
                <a:spcPct val="90000"/>
              </a:lnSpc>
              <a:defRPr/>
            </a:pPr>
            <a:endParaRPr lang="en-US" sz="6000" dirty="0" smtClean="0">
              <a:solidFill>
                <a:srgbClr val="595959"/>
              </a:solidFill>
            </a:endParaRPr>
          </a:p>
          <a:p>
            <a:pPr>
              <a:lnSpc>
                <a:spcPct val="90000"/>
              </a:lnSpc>
              <a:defRPr/>
            </a:pPr>
            <a:r>
              <a:rPr lang="en-US" sz="6000" dirty="0" smtClean="0">
                <a:solidFill>
                  <a:srgbClr val="595959"/>
                </a:solidFill>
              </a:rPr>
              <a:t>Workflow development platform  </a:t>
            </a:r>
          </a:p>
          <a:p>
            <a:pPr>
              <a:lnSpc>
                <a:spcPct val="90000"/>
              </a:lnSpc>
              <a:defRPr/>
            </a:pPr>
            <a:endParaRPr lang="en-US" sz="6000" dirty="0" smtClean="0">
              <a:solidFill>
                <a:srgbClr val="595959"/>
              </a:solidFill>
            </a:endParaRPr>
          </a:p>
          <a:p>
            <a:pPr>
              <a:lnSpc>
                <a:spcPct val="90000"/>
              </a:lnSpc>
              <a:defRPr/>
            </a:pPr>
            <a:r>
              <a:rPr lang="en-US" sz="6000" dirty="0" smtClean="0">
                <a:solidFill>
                  <a:srgbClr val="595959"/>
                </a:solidFill>
              </a:rPr>
              <a:t>Computers, servers, etc.</a:t>
            </a:r>
          </a:p>
          <a:p>
            <a:pPr>
              <a:lnSpc>
                <a:spcPct val="90000"/>
              </a:lnSpc>
              <a:defRPr/>
            </a:pPr>
            <a:endParaRPr lang="en-US" sz="6000" dirty="0" smtClean="0">
              <a:solidFill>
                <a:srgbClr val="595959"/>
              </a:solidFill>
            </a:endParaRPr>
          </a:p>
          <a:p>
            <a:pPr>
              <a:lnSpc>
                <a:spcPct val="90000"/>
              </a:lnSpc>
              <a:defRPr/>
            </a:pPr>
            <a:r>
              <a:rPr lang="en-US" sz="6000" dirty="0" smtClean="0">
                <a:solidFill>
                  <a:srgbClr val="595959"/>
                </a:solidFill>
              </a:rPr>
              <a:t>Short code and VPN for </a:t>
            </a:r>
            <a:endParaRPr lang="en-US" sz="6000" dirty="0">
              <a:solidFill>
                <a:srgbClr val="595959"/>
              </a:solidFill>
            </a:endParaRPr>
          </a:p>
          <a:p>
            <a:pPr>
              <a:lnSpc>
                <a:spcPct val="90000"/>
              </a:lnSpc>
              <a:defRPr/>
            </a:pPr>
            <a:endParaRPr lang="en-US" sz="6000" dirty="0" smtClean="0">
              <a:solidFill>
                <a:srgbClr val="595959"/>
              </a:solidFill>
            </a:endParaRPr>
          </a:p>
          <a:p>
            <a:pPr>
              <a:lnSpc>
                <a:spcPct val="90000"/>
              </a:lnSpc>
              <a:defRPr/>
            </a:pPr>
            <a:r>
              <a:rPr lang="en-US" sz="6000" dirty="0">
                <a:solidFill>
                  <a:srgbClr val="595959"/>
                </a:solidFill>
              </a:rPr>
              <a:t>Internet </a:t>
            </a:r>
            <a:r>
              <a:rPr lang="en-US" sz="6000" dirty="0" smtClean="0">
                <a:solidFill>
                  <a:srgbClr val="595959"/>
                </a:solidFill>
              </a:rPr>
              <a:t>access</a:t>
            </a:r>
          </a:p>
          <a:p>
            <a:pPr marL="0" indent="0">
              <a:lnSpc>
                <a:spcPct val="90000"/>
              </a:lnSpc>
              <a:buNone/>
              <a:defRPr/>
            </a:pPr>
            <a:endParaRPr lang="en-US" sz="6000" dirty="0">
              <a:solidFill>
                <a:srgbClr val="595959"/>
              </a:solidFill>
            </a:endParaRPr>
          </a:p>
          <a:p>
            <a:pPr>
              <a:lnSpc>
                <a:spcPct val="90000"/>
              </a:lnSpc>
              <a:defRPr/>
            </a:pPr>
            <a:r>
              <a:rPr lang="en-US" sz="6000" dirty="0" smtClean="0">
                <a:solidFill>
                  <a:srgbClr val="595959"/>
                </a:solidFill>
              </a:rPr>
              <a:t>Mobile phones </a:t>
            </a:r>
            <a:r>
              <a:rPr lang="en-US" sz="6000" dirty="0">
                <a:solidFill>
                  <a:srgbClr val="595959"/>
                </a:solidFill>
              </a:rPr>
              <a:t>and </a:t>
            </a:r>
            <a:r>
              <a:rPr lang="en-US" sz="6000" dirty="0" smtClean="0">
                <a:solidFill>
                  <a:srgbClr val="595959"/>
                </a:solidFill>
              </a:rPr>
              <a:t>network coverage</a:t>
            </a:r>
            <a:endParaRPr lang="en-US" sz="6000" dirty="0">
              <a:solidFill>
                <a:srgbClr val="595959"/>
              </a:solidFill>
            </a:endParaRPr>
          </a:p>
          <a:p>
            <a:pPr>
              <a:lnSpc>
                <a:spcPct val="90000"/>
              </a:lnSpc>
              <a:defRPr/>
            </a:pPr>
            <a:endParaRPr lang="en-US" sz="6000" dirty="0">
              <a:solidFill>
                <a:srgbClr val="595959"/>
              </a:solidFill>
            </a:endParaRPr>
          </a:p>
          <a:p>
            <a:pPr>
              <a:lnSpc>
                <a:spcPct val="90000"/>
              </a:lnSpc>
              <a:defRPr/>
            </a:pPr>
            <a:r>
              <a:rPr lang="en-US" sz="6000" dirty="0" smtClean="0">
                <a:solidFill>
                  <a:srgbClr val="595959"/>
                </a:solidFill>
              </a:rPr>
              <a:t>Staff</a:t>
            </a:r>
            <a:endParaRPr lang="en-US" sz="6000" dirty="0">
              <a:solidFill>
                <a:srgbClr val="595959"/>
              </a:solidFill>
            </a:endParaRPr>
          </a:p>
          <a:p>
            <a:pPr lvl="1">
              <a:buFont typeface="Arial" panose="020B0604020202020204" pitchFamily="34" charset="0"/>
              <a:buChar char="•"/>
              <a:defRPr/>
            </a:pPr>
            <a:r>
              <a:rPr lang="en-US" sz="6000" dirty="0" smtClean="0">
                <a:solidFill>
                  <a:srgbClr val="595959"/>
                </a:solidFill>
              </a:rPr>
              <a:t>Coordinator </a:t>
            </a:r>
          </a:p>
          <a:p>
            <a:pPr lvl="1">
              <a:buFont typeface="Arial" panose="020B0604020202020204" pitchFamily="34" charset="0"/>
              <a:buChar char="•"/>
              <a:defRPr/>
            </a:pPr>
            <a:r>
              <a:rPr lang="en-US" sz="6000" dirty="0" smtClean="0">
                <a:solidFill>
                  <a:srgbClr val="595959"/>
                </a:solidFill>
              </a:rPr>
              <a:t>Team to mange and monitor mHero</a:t>
            </a:r>
          </a:p>
          <a:p>
            <a:pPr lvl="1">
              <a:buFont typeface="Arial" panose="020B0604020202020204" pitchFamily="34" charset="0"/>
              <a:buChar char="•"/>
              <a:defRPr/>
            </a:pPr>
            <a:r>
              <a:rPr lang="en-US" sz="6000" dirty="0" smtClean="0">
                <a:solidFill>
                  <a:srgbClr val="595959"/>
                </a:solidFill>
              </a:rPr>
              <a:t>mHero Steering Committee (Senior Leadership)</a:t>
            </a:r>
          </a:p>
          <a:p>
            <a:pPr marL="457200" lvl="1" indent="0" eaLnBrk="1" fontAlgn="auto" hangingPunct="1">
              <a:spcAft>
                <a:spcPts val="0"/>
              </a:spcAft>
              <a:buFont typeface="Arial"/>
              <a:buNone/>
              <a:defRPr/>
            </a:pPr>
            <a:endParaRPr lang="en-US" b="1" dirty="0"/>
          </a:p>
          <a:p>
            <a:pPr marL="457200" lvl="1" indent="0" eaLnBrk="1" fontAlgn="auto" hangingPunct="1">
              <a:spcAft>
                <a:spcPts val="0"/>
              </a:spcAft>
              <a:buFont typeface="Arial"/>
              <a:buNone/>
              <a:defRPr/>
            </a:pPr>
            <a:endParaRPr lang="en-US" dirty="0"/>
          </a:p>
        </p:txBody>
      </p:sp>
      <p:pic>
        <p:nvPicPr>
          <p:cNvPr id="4" name="Picture 2" descr="C:\Users\enicholson\Pictures\mHero\Sierra Leone\DSC_0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532" y="1727200"/>
            <a:ext cx="2498468" cy="37617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54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0" y="1373170"/>
            <a:ext cx="6743700" cy="4978400"/>
          </a:xfrm>
        </p:spPr>
        <p:txBody>
          <a:bodyPr>
            <a:noAutofit/>
          </a:bodyPr>
          <a:lstStyle/>
          <a:p>
            <a:r>
              <a:rPr lang="en-US" dirty="0" smtClean="0">
                <a:solidFill>
                  <a:srgbClr val="595959"/>
                </a:solidFill>
              </a:rPr>
              <a:t>Integrated into iHRIS -</a:t>
            </a:r>
            <a:r>
              <a:rPr lang="en-US" b="1" dirty="0" smtClean="0">
                <a:solidFill>
                  <a:srgbClr val="595959"/>
                </a:solidFill>
              </a:rPr>
              <a:t> not a new system</a:t>
            </a:r>
            <a:r>
              <a:rPr lang="en-US" dirty="0" smtClean="0">
                <a:solidFill>
                  <a:srgbClr val="595959"/>
                </a:solidFill>
              </a:rPr>
              <a:t>!</a:t>
            </a:r>
          </a:p>
          <a:p>
            <a:endParaRPr lang="en-US" dirty="0" smtClean="0">
              <a:solidFill>
                <a:srgbClr val="595959"/>
              </a:solidFill>
            </a:endParaRPr>
          </a:p>
          <a:p>
            <a:r>
              <a:rPr lang="en-US" dirty="0">
                <a:solidFill>
                  <a:srgbClr val="595959"/>
                </a:solidFill>
              </a:rPr>
              <a:t>Utilizes </a:t>
            </a:r>
            <a:r>
              <a:rPr lang="en-US" b="1" dirty="0">
                <a:solidFill>
                  <a:srgbClr val="595959"/>
                </a:solidFill>
              </a:rPr>
              <a:t>Open Source </a:t>
            </a:r>
            <a:endParaRPr lang="en-US" b="1" dirty="0" smtClean="0">
              <a:solidFill>
                <a:srgbClr val="595959"/>
              </a:solidFill>
            </a:endParaRPr>
          </a:p>
          <a:p>
            <a:pPr marL="0" indent="0">
              <a:buNone/>
            </a:pPr>
            <a:r>
              <a:rPr lang="en-US" b="1" dirty="0">
                <a:solidFill>
                  <a:srgbClr val="595959"/>
                </a:solidFill>
              </a:rPr>
              <a:t>	</a:t>
            </a:r>
            <a:r>
              <a:rPr lang="en-US" dirty="0" smtClean="0">
                <a:solidFill>
                  <a:srgbClr val="595959"/>
                </a:solidFill>
              </a:rPr>
              <a:t>software</a:t>
            </a:r>
            <a:endParaRPr lang="en-US" dirty="0">
              <a:solidFill>
                <a:srgbClr val="595959"/>
              </a:solidFill>
            </a:endParaRPr>
          </a:p>
          <a:p>
            <a:endParaRPr lang="en-US" dirty="0" smtClean="0">
              <a:solidFill>
                <a:srgbClr val="595959"/>
              </a:solidFill>
            </a:endParaRPr>
          </a:p>
          <a:p>
            <a:r>
              <a:rPr lang="en-US" dirty="0" smtClean="0">
                <a:solidFill>
                  <a:srgbClr val="595959"/>
                </a:solidFill>
              </a:rPr>
              <a:t>Supported by global network  </a:t>
            </a:r>
          </a:p>
          <a:p>
            <a:pPr lvl="1"/>
            <a:r>
              <a:rPr lang="en-US" sz="2800" dirty="0" smtClean="0">
                <a:solidFill>
                  <a:srgbClr val="595959"/>
                </a:solidFill>
              </a:rPr>
              <a:t>iHRIS wiki, iHRIS community</a:t>
            </a:r>
          </a:p>
          <a:p>
            <a:pPr marL="57150" indent="0">
              <a:buNone/>
            </a:pPr>
            <a:endParaRPr lang="en-US" dirty="0" smtClean="0"/>
          </a:p>
          <a:p>
            <a:r>
              <a:rPr lang="en-US" dirty="0" smtClean="0">
                <a:solidFill>
                  <a:srgbClr val="595959"/>
                </a:solidFill>
              </a:rPr>
              <a:t>mHero is </a:t>
            </a:r>
            <a:r>
              <a:rPr lang="en-US" b="1" dirty="0" smtClean="0">
                <a:solidFill>
                  <a:srgbClr val="595959"/>
                </a:solidFill>
              </a:rPr>
              <a:t>owned by the MOH</a:t>
            </a:r>
          </a:p>
        </p:txBody>
      </p:sp>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3600" b="1" dirty="0" smtClean="0">
                <a:solidFill>
                  <a:schemeClr val="bg1"/>
                </a:solidFill>
                <a:latin typeface="Century Gothic" charset="0"/>
              </a:rPr>
              <a:t>mHero is Sustainable</a:t>
            </a:r>
            <a:endParaRPr lang="en-US" sz="3600" b="1" dirty="0">
              <a:solidFill>
                <a:schemeClr val="bg1"/>
              </a:solidFill>
              <a:latin typeface="Century Gothic" charset="0"/>
            </a:endParaRPr>
          </a:p>
        </p:txBody>
      </p:sp>
      <p:pic>
        <p:nvPicPr>
          <p:cNvPr id="2050" name="Picture 2" descr="C:\Users\enicholson\Dropbox (IntraHealth)\mHERO\Health Workers with Phones\DSC_0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701" y="1916130"/>
            <a:ext cx="2819400" cy="424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95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3600" b="1" dirty="0" smtClean="0">
                <a:solidFill>
                  <a:schemeClr val="bg1"/>
                </a:solidFill>
                <a:latin typeface="Century Gothic" charset="0"/>
              </a:rPr>
              <a:t>mHero to Date</a:t>
            </a:r>
            <a:endParaRPr lang="en-US" sz="3600" b="1" dirty="0">
              <a:solidFill>
                <a:schemeClr val="bg1"/>
              </a:solidFill>
              <a:latin typeface="Century Gothic" charset="0"/>
            </a:endParaRP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5880" y="2017078"/>
            <a:ext cx="3636010" cy="36954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1625600"/>
            <a:ext cx="4343401" cy="4358116"/>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US" sz="2800" dirty="0">
                <a:solidFill>
                  <a:srgbClr val="595959"/>
                </a:solidFill>
                <a:latin typeface="Century Gothic" panose="020B0502020202020204" pitchFamily="34" charset="0"/>
              </a:rPr>
              <a:t>Implementation in 3 Ebola-affected countries</a:t>
            </a:r>
          </a:p>
          <a:p>
            <a:pPr marL="342900" indent="-342900">
              <a:lnSpc>
                <a:spcPct val="90000"/>
              </a:lnSpc>
              <a:buFont typeface="Arial" panose="020B0604020202020204" pitchFamily="34" charset="0"/>
              <a:buChar char="•"/>
              <a:defRPr/>
            </a:pPr>
            <a:endParaRPr lang="en-US" sz="2800" dirty="0">
              <a:solidFill>
                <a:srgbClr val="595959"/>
              </a:solidFill>
              <a:latin typeface="Century Gothic" panose="020B0502020202020204" pitchFamily="34" charset="0"/>
            </a:endParaRPr>
          </a:p>
          <a:p>
            <a:pPr marL="342900" indent="-342900">
              <a:lnSpc>
                <a:spcPct val="90000"/>
              </a:lnSpc>
              <a:buFont typeface="Arial" panose="020B0604020202020204" pitchFamily="34" charset="0"/>
              <a:buChar char="•"/>
              <a:defRPr/>
            </a:pPr>
            <a:r>
              <a:rPr lang="en-US" sz="2800" dirty="0" smtClean="0">
                <a:solidFill>
                  <a:srgbClr val="595959"/>
                </a:solidFill>
                <a:latin typeface="Century Gothic" panose="020B0502020202020204" pitchFamily="34" charset="0"/>
              </a:rPr>
              <a:t>Regional Collaboration</a:t>
            </a:r>
          </a:p>
          <a:p>
            <a:pPr marL="342900" indent="-342900">
              <a:lnSpc>
                <a:spcPct val="90000"/>
              </a:lnSpc>
              <a:buFont typeface="Arial" panose="020B0604020202020204" pitchFamily="34" charset="0"/>
              <a:buChar char="•"/>
              <a:defRPr/>
            </a:pPr>
            <a:endParaRPr lang="en-US" sz="2800" dirty="0" smtClean="0">
              <a:solidFill>
                <a:srgbClr val="595959"/>
              </a:solidFill>
              <a:latin typeface="Century Gothic" panose="020B0502020202020204" pitchFamily="34" charset="0"/>
            </a:endParaRPr>
          </a:p>
          <a:p>
            <a:pPr marL="342900" indent="-342900">
              <a:lnSpc>
                <a:spcPct val="90000"/>
              </a:lnSpc>
              <a:buFont typeface="Arial" panose="020B0604020202020204" pitchFamily="34" charset="0"/>
              <a:buChar char="•"/>
              <a:defRPr/>
            </a:pPr>
            <a:r>
              <a:rPr lang="en-US" sz="2800" dirty="0">
                <a:solidFill>
                  <a:srgbClr val="595959"/>
                </a:solidFill>
                <a:latin typeface="Century Gothic" panose="020B0502020202020204" pitchFamily="34" charset="0"/>
              </a:rPr>
              <a:t>Inclusion in National HIS strategies and plans</a:t>
            </a:r>
          </a:p>
          <a:p>
            <a:pPr marL="342900" indent="-342900">
              <a:lnSpc>
                <a:spcPct val="90000"/>
              </a:lnSpc>
              <a:buFont typeface="Arial" panose="020B0604020202020204" pitchFamily="34" charset="0"/>
              <a:buChar char="•"/>
              <a:defRPr/>
            </a:pPr>
            <a:endParaRPr lang="en-US" sz="2800"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2856034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3459" y="3774188"/>
            <a:ext cx="2135686" cy="720132"/>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4669" y="3709368"/>
            <a:ext cx="1685925" cy="533400"/>
          </a:xfrm>
          <a:prstGeom prst="rect">
            <a:avLst/>
          </a:prstGeom>
        </p:spPr>
      </p:pic>
      <p:pic>
        <p:nvPicPr>
          <p:cNvPr id="10242" name="Picture 2" descr="https://raw.githubusercontent.com/openhie/mhero-static/6971e8102ffbc82a570b5469dcba438068cc470d/static/img/iHRIS_log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5448" y="3874623"/>
            <a:ext cx="20955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oatOfArmsLiberi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7260" y="1229748"/>
            <a:ext cx="940962" cy="99389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dc.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5448" y="2601682"/>
            <a:ext cx="1343641" cy="792148"/>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dhis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11114" y="2508005"/>
            <a:ext cx="12954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jembi.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01791" y="3534482"/>
            <a:ext cx="1948542" cy="959838"/>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openhie-logo.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922280" y="4526487"/>
            <a:ext cx="1981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tw-logo.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4783" y="6182314"/>
            <a:ext cx="2804295" cy="431862"/>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unicef.gi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00005" y="1335970"/>
            <a:ext cx="2233840" cy="6704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WHO Logo.jpe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22332" y="5463480"/>
            <a:ext cx="1522938" cy="1140388"/>
          </a:xfrm>
          <a:prstGeom prst="rect">
            <a:avLst/>
          </a:prstGeom>
        </p:spPr>
      </p:pic>
      <p:pic>
        <p:nvPicPr>
          <p:cNvPr id="2054" name="Picture 6" descr="https://lh6.googleusercontent.com/nHH-6fq9DKCXMADSsC67at32tsiXDyxRw1yQeSEVi-FLcaUFGSzRPqlTQQzoihLn7EunK7ei0PFTLN2MUAAUZ-YJHms-l76VulXMgoCLyCPPoXN10yYSuT9EAEkOaNBe2lxgrNN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21302" y="2587001"/>
            <a:ext cx="1657953" cy="8215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3.googleusercontent.com/upbYNg_CsIkSyt-ixyBqHHKEfvMizqvTgXpA0t8H2jbFqmIHRKEZFGV9Fu9ucbOemQCGMfxfQP2eU2A5xGJF7iZOUUo7nJFh1pJEs231xjLzlpqQSvO3dzxOytnDB6_D_vOiJOJb"/>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4895453"/>
            <a:ext cx="37814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6.googleusercontent.com/sgGD0ptlVaHVOs3hbHB5MLX9UJS4Bd273lveL4B4SSd1hy1vRmyFCnf-4YpDdvhWgHUFID788VJLTNuNlubMddAK54uFy1PmZMltTTw1kWio43mIiWDLuZMMdGEUC6-QqdY3QELT"/>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584688" y="2548640"/>
            <a:ext cx="1978300" cy="8451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lh3.googleusercontent.com/iaEMtdLpr4AXmQ0aN6NyYU83ZOYrA81BHDpbJfcflr8JMndNy1CtsBVTKP7OeC_7aas1m5VyUKT2Pbh0xuZvA0IqR8xVWnjVYJpun1SZwGiNxi6U0kmDudHBODQA2aRslyFk2coV"/>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098017" y="2601682"/>
            <a:ext cx="1944763" cy="6235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143987" y="1158578"/>
            <a:ext cx="1032414" cy="1136232"/>
          </a:xfrm>
          <a:prstGeom prst="rect">
            <a:avLst/>
          </a:prstGeom>
        </p:spPr>
      </p:pic>
      <p:pic>
        <p:nvPicPr>
          <p:cNvPr id="4" name="Pictur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476637" y="1178221"/>
            <a:ext cx="1173696" cy="954606"/>
          </a:xfrm>
          <a:prstGeom prst="rect">
            <a:avLst/>
          </a:prstGeom>
        </p:spPr>
      </p:pic>
      <p:sp>
        <p:nvSpPr>
          <p:cNvPr id="24" name="TextBox 1"/>
          <p:cNvSpPr txBox="1">
            <a:spLocks noGrp="1" noChangeArrowheads="1"/>
          </p:cNvSpPr>
          <p:nvPr>
            <p:ph type="title"/>
          </p:nvPr>
        </p:nvSpPr>
        <p:spPr bwMode="auto">
          <a:xfrm>
            <a:off x="457200" y="257000"/>
            <a:ext cx="8229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b="1" dirty="0" smtClean="0">
                <a:solidFill>
                  <a:schemeClr val="bg1"/>
                </a:solidFill>
                <a:latin typeface="Century Gothic" charset="0"/>
              </a:rPr>
              <a:t>What Is mHero?: Collaborators</a:t>
            </a:r>
            <a:endParaRPr lang="en-US" sz="3400" b="1" dirty="0">
              <a:solidFill>
                <a:schemeClr val="bg1"/>
              </a:solidFill>
              <a:latin typeface="Century Gothic" charset="0"/>
            </a:endParaRPr>
          </a:p>
        </p:txBody>
      </p:sp>
      <p:pic>
        <p:nvPicPr>
          <p:cNvPr id="2" name="Picture 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03524" y="1221592"/>
            <a:ext cx="1295400" cy="1040892"/>
          </a:xfrm>
          <a:prstGeom prst="rect">
            <a:avLst/>
          </a:prstGeom>
        </p:spPr>
      </p:pic>
      <p:pic>
        <p:nvPicPr>
          <p:cNvPr id="23" name="Picture 8" descr="https://lh4.googleusercontent.com/I_LQvluSgd4hQNbUp40axI7IqYr0C6T8tfyeBRi0xhFpkzyVW3m4SHlGpbDFAoh_LmnMvVhhwZL8nSlbBEABRd2uPrZfG6LAhcNVnd5tZis2ilx9dURTZjzYShcmMcg1Z5EgyLKG"/>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582169" y="5257403"/>
            <a:ext cx="79057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94036" y="5613767"/>
            <a:ext cx="2639809" cy="64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descr="https://lh3.googleusercontent.com/cIgZtG3l0kXK_bXzvI67VAaMzMlMPo27G5uR_IebBMofOHjWf1sOlFA7QlJMHWWWjT5MKzW4YiP03huVy8byiThVOsM6FOhAUiKvX8isUc7qup7RgZgyANirf2jzFviRFLlqwmAf"/>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655210" y="4588400"/>
            <a:ext cx="24860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2396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icholson\Pictures\mHero\Sierra Leone\health workers with phones\DSC_0070.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962150" y="-517525"/>
            <a:ext cx="13069888" cy="8680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7986" y="556172"/>
            <a:ext cx="5892800" cy="1569660"/>
          </a:xfrm>
          <a:prstGeom prst="rect">
            <a:avLst/>
          </a:prstGeom>
          <a:noFill/>
        </p:spPr>
        <p:txBody>
          <a:bodyPr wrap="square" rtlCol="0">
            <a:spAutoFit/>
          </a:bodyPr>
          <a:lstStyle/>
          <a:p>
            <a:r>
              <a:rPr lang="en-US" sz="9600" dirty="0" smtClean="0"/>
              <a:t>Thank you!</a:t>
            </a:r>
            <a:endParaRPr lang="en-US" sz="9600" dirty="0"/>
          </a:p>
        </p:txBody>
      </p:sp>
      <p:sp>
        <p:nvSpPr>
          <p:cNvPr id="3" name="TextBox 2"/>
          <p:cNvSpPr txBox="1"/>
          <p:nvPr/>
        </p:nvSpPr>
        <p:spPr>
          <a:xfrm>
            <a:off x="-1166648" y="3822700"/>
            <a:ext cx="11682248" cy="1200329"/>
          </a:xfrm>
          <a:prstGeom prst="rect">
            <a:avLst/>
          </a:prstGeom>
          <a:noFill/>
        </p:spPr>
        <p:txBody>
          <a:bodyPr wrap="square" rtlCol="0">
            <a:spAutoFit/>
          </a:bodyPr>
          <a:lstStyle/>
          <a:p>
            <a:r>
              <a:rPr lang="en-US" dirty="0"/>
              <a:t>This information is made possible by the generous support of the American people through the United States Agency for International Development (USAID). The contents are the responsibility of IntraHealth International and do not necessarily reflect the views of USAID or the United States Government.</a:t>
            </a:r>
          </a:p>
          <a:p>
            <a:endParaRPr lang="en-US" dirty="0"/>
          </a:p>
        </p:txBody>
      </p:sp>
    </p:spTree>
    <p:extLst>
      <p:ext uri="{BB962C8B-B14F-4D97-AF65-F5344CB8AC3E}">
        <p14:creationId xmlns:p14="http://schemas.microsoft.com/office/powerpoint/2010/main" val="425088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b="1" dirty="0">
                <a:solidFill>
                  <a:schemeClr val="bg1"/>
                </a:solidFill>
                <a:latin typeface="Century Gothic" charset="0"/>
              </a:rPr>
              <a:t>What Is mHero?</a:t>
            </a:r>
          </a:p>
        </p:txBody>
      </p:sp>
      <p:pic>
        <p:nvPicPr>
          <p:cNvPr id="1843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12077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013" y="3654425"/>
            <a:ext cx="10175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5353050"/>
            <a:ext cx="1016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59785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6488" y="3184525"/>
            <a:ext cx="10175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96275" y="3843338"/>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H="1">
            <a:off x="911225" y="1835150"/>
            <a:ext cx="2822575" cy="16827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435" idx="3"/>
            <a:endCxn id="18439" idx="1"/>
          </p:cNvCxnSpPr>
          <p:nvPr/>
        </p:nvCxnSpPr>
        <p:spPr>
          <a:xfrm>
            <a:off x="5286375" y="1835150"/>
            <a:ext cx="2170113" cy="20637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8435" idx="2"/>
            <a:endCxn id="18437" idx="0"/>
          </p:cNvCxnSpPr>
          <p:nvPr/>
        </p:nvCxnSpPr>
        <p:spPr>
          <a:xfrm>
            <a:off x="4572000" y="2549525"/>
            <a:ext cx="0" cy="28035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6" name="Rounded Rectangular Callout 55"/>
          <p:cNvSpPr/>
          <p:nvPr/>
        </p:nvSpPr>
        <p:spPr>
          <a:xfrm>
            <a:off x="1333500" y="3255963"/>
            <a:ext cx="950913" cy="796925"/>
          </a:xfrm>
          <a:prstGeom prst="wedgeRoundRectCallout">
            <a:avLst>
              <a:gd name="adj1" fmla="val 229946"/>
              <a:gd name="adj2" fmla="val -181466"/>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What is your stock level of PPE?</a:t>
            </a:r>
          </a:p>
        </p:txBody>
      </p:sp>
      <p:sp>
        <p:nvSpPr>
          <p:cNvPr id="57" name="Rounded Rectangular Callout 56"/>
          <p:cNvSpPr/>
          <p:nvPr/>
        </p:nvSpPr>
        <p:spPr>
          <a:xfrm>
            <a:off x="2133600" y="4386263"/>
            <a:ext cx="965200" cy="696912"/>
          </a:xfrm>
          <a:prstGeom prst="wedgeRoundRectCallout">
            <a:avLst>
              <a:gd name="adj1" fmla="val -129335"/>
              <a:gd name="adj2" fmla="val 25045"/>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2 PPE available </a:t>
            </a:r>
          </a:p>
        </p:txBody>
      </p:sp>
      <p:sp>
        <p:nvSpPr>
          <p:cNvPr id="58" name="Rounded Rectangular Callout 57"/>
          <p:cNvSpPr/>
          <p:nvPr/>
        </p:nvSpPr>
        <p:spPr>
          <a:xfrm>
            <a:off x="6288088" y="1651000"/>
            <a:ext cx="1331912" cy="1092200"/>
          </a:xfrm>
          <a:prstGeom prst="wedgeRoundRectCallout">
            <a:avLst>
              <a:gd name="adj1" fmla="val -108765"/>
              <a:gd name="adj2" fmla="val -47395"/>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What kind of disease agent causes Ebola? 1)Bacteria 2)Virus 3)Toxin 4)Parasite</a:t>
            </a:r>
          </a:p>
        </p:txBody>
      </p:sp>
      <p:sp>
        <p:nvSpPr>
          <p:cNvPr id="59" name="Rounded Rectangular Callout 58"/>
          <p:cNvSpPr/>
          <p:nvPr/>
        </p:nvSpPr>
        <p:spPr>
          <a:xfrm>
            <a:off x="5172075" y="2743200"/>
            <a:ext cx="942975" cy="752475"/>
          </a:xfrm>
          <a:prstGeom prst="wedgeRoundRectCallout">
            <a:avLst>
              <a:gd name="adj1" fmla="val 177718"/>
              <a:gd name="adj2" fmla="val 116721"/>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2) Virus </a:t>
            </a:r>
          </a:p>
        </p:txBody>
      </p:sp>
      <p:sp>
        <p:nvSpPr>
          <p:cNvPr id="66" name="Rounded Rectangular Callout 65"/>
          <p:cNvSpPr/>
          <p:nvPr/>
        </p:nvSpPr>
        <p:spPr>
          <a:xfrm>
            <a:off x="3243263" y="3898900"/>
            <a:ext cx="1228725" cy="846138"/>
          </a:xfrm>
          <a:prstGeom prst="wedgeRoundRectCallout">
            <a:avLst>
              <a:gd name="adj1" fmla="val 34721"/>
              <a:gd name="adj2" fmla="val -200296"/>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Could you confirm that you are an RN?</a:t>
            </a:r>
          </a:p>
        </p:txBody>
      </p:sp>
      <p:sp>
        <p:nvSpPr>
          <p:cNvPr id="69" name="Rounded Rectangular Callout 68"/>
          <p:cNvSpPr/>
          <p:nvPr/>
        </p:nvSpPr>
        <p:spPr>
          <a:xfrm>
            <a:off x="4635500" y="3889375"/>
            <a:ext cx="1227138" cy="844550"/>
          </a:xfrm>
          <a:prstGeom prst="wedgeRoundRectCallout">
            <a:avLst>
              <a:gd name="adj1" fmla="val -26389"/>
              <a:gd name="adj2" fmla="val 127205"/>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Yes, I am an RN</a:t>
            </a:r>
          </a:p>
        </p:txBody>
      </p:sp>
      <p:sp>
        <p:nvSpPr>
          <p:cNvPr id="19" name="Rounded Rectangular Callout 18"/>
          <p:cNvSpPr/>
          <p:nvPr/>
        </p:nvSpPr>
        <p:spPr>
          <a:xfrm>
            <a:off x="1628775" y="1979613"/>
            <a:ext cx="725488" cy="546100"/>
          </a:xfrm>
          <a:prstGeom prst="wedgeRoundRectCallout">
            <a:avLst>
              <a:gd name="adj1" fmla="val -165560"/>
              <a:gd name="adj2" fmla="val 219433"/>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b="1" dirty="0">
                <a:solidFill>
                  <a:srgbClr val="005595"/>
                </a:solidFill>
              </a:rPr>
              <a:t>PPE</a:t>
            </a:r>
          </a:p>
        </p:txBody>
      </p:sp>
      <p:cxnSp>
        <p:nvCxnSpPr>
          <p:cNvPr id="26" name="Straight Arrow Connector 25"/>
          <p:cNvCxnSpPr/>
          <p:nvPr/>
        </p:nvCxnSpPr>
        <p:spPr>
          <a:xfrm flipH="1">
            <a:off x="1428750" y="2693988"/>
            <a:ext cx="2444750" cy="20923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8452"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750" y="3810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54938" y="6067425"/>
            <a:ext cx="10810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288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6" grpId="0" animBg="1"/>
      <p:bldP spid="69"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95959"/>
              </a:solidFill>
            </a:endParaRPr>
          </a:p>
        </p:txBody>
      </p:sp>
      <p:sp>
        <p:nvSpPr>
          <p:cNvPr id="40962" name="TextBox 1"/>
          <p:cNvSpPr txBox="1">
            <a:spLocks noChangeArrowheads="1"/>
          </p:cNvSpPr>
          <p:nvPr/>
        </p:nvSpPr>
        <p:spPr bwMode="auto">
          <a:xfrm>
            <a:off x="611553" y="76199"/>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schemeClr val="bg1"/>
                </a:solidFill>
                <a:latin typeface="Century Gothic" charset="0"/>
              </a:rPr>
              <a:t>Effects on Service Delivery</a:t>
            </a:r>
            <a:endParaRPr lang="en-US" sz="3600" b="1" dirty="0">
              <a:solidFill>
                <a:schemeClr val="bg1"/>
              </a:solidFill>
              <a:latin typeface="Century Gothic" charset="0"/>
            </a:endParaRPr>
          </a:p>
        </p:txBody>
      </p:sp>
      <p:sp>
        <p:nvSpPr>
          <p:cNvPr id="7" name="5 CuadroTexto"/>
          <p:cNvSpPr txBox="1">
            <a:spLocks noChangeArrowheads="1"/>
          </p:cNvSpPr>
          <p:nvPr/>
        </p:nvSpPr>
        <p:spPr bwMode="auto">
          <a:xfrm rot="16200000">
            <a:off x="1866900" y="2238376"/>
            <a:ext cx="693737" cy="296862"/>
          </a:xfrm>
          <a:prstGeom prst="rect">
            <a:avLst/>
          </a:prstGeom>
          <a:noFill/>
          <a:ln w="9525">
            <a:noFill/>
            <a:miter lim="800000"/>
            <a:headEnd/>
            <a:tailEnd/>
          </a:ln>
        </p:spPr>
        <p:txBody>
          <a:bodyPr>
            <a:spAutoFit/>
          </a:bodyPr>
          <a:lstStyle/>
          <a:p>
            <a:pPr>
              <a:defRPr/>
            </a:pPr>
            <a:r>
              <a:rPr lang="es-GT" altLang="en-US" sz="1400" dirty="0">
                <a:solidFill>
                  <a:schemeClr val="bg1"/>
                </a:solidFill>
                <a:latin typeface="Arial" pitchFamily="34" charset="0"/>
                <a:ea typeface="+mn-ea"/>
                <a:cs typeface="Arial" pitchFamily="34" charset="0"/>
              </a:rPr>
              <a:t>Belize</a:t>
            </a:r>
            <a:endParaRPr lang="en-US" altLang="en-US" sz="1400" dirty="0">
              <a:solidFill>
                <a:schemeClr val="bg1"/>
              </a:solidFill>
              <a:latin typeface="Arial" pitchFamily="34" charset="0"/>
              <a:ea typeface="+mn-ea"/>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8882482"/>
              </p:ext>
            </p:extLst>
          </p:nvPr>
        </p:nvGraphicFramePr>
        <p:xfrm>
          <a:off x="-1" y="1041400"/>
          <a:ext cx="9144002" cy="5816598"/>
        </p:xfrm>
        <a:graphic>
          <a:graphicData uri="http://schemas.openxmlformats.org/drawingml/2006/table">
            <a:tbl>
              <a:tblPr firstRow="1" bandRow="1">
                <a:tableStyleId>{5C22544A-7EE6-4342-B048-85BDC9FD1C3A}</a:tableStyleId>
              </a:tblPr>
              <a:tblGrid>
                <a:gridCol w="4572001"/>
                <a:gridCol w="4572001"/>
              </a:tblGrid>
              <a:tr h="969433">
                <a:tc>
                  <a:txBody>
                    <a:bodyPr/>
                    <a:lstStyle/>
                    <a:p>
                      <a:r>
                        <a:rPr lang="en-US" sz="2400" dirty="0" smtClean="0"/>
                        <a:t>mHero</a:t>
                      </a:r>
                      <a:r>
                        <a:rPr lang="en-US" sz="2400" baseline="0" dirty="0" smtClean="0"/>
                        <a:t> can…</a:t>
                      </a:r>
                      <a:endParaRPr lang="en-US" sz="2400" dirty="0"/>
                    </a:p>
                  </a:txBody>
                  <a:tcPr/>
                </a:tc>
                <a:tc>
                  <a:txBody>
                    <a:bodyPr/>
                    <a:lstStyle/>
                    <a:p>
                      <a:r>
                        <a:rPr lang="en-US" sz="2400" dirty="0" smtClean="0"/>
                        <a:t>Resulting</a:t>
                      </a:r>
                      <a:r>
                        <a:rPr lang="en-US" sz="2400" baseline="0" dirty="0" smtClean="0"/>
                        <a:t> in…</a:t>
                      </a:r>
                      <a:endParaRPr lang="en-US" sz="2400" dirty="0"/>
                    </a:p>
                  </a:txBody>
                  <a:tcPr/>
                </a:tc>
              </a:tr>
              <a:tr h="969433">
                <a:tc>
                  <a:txBody>
                    <a:bodyPr/>
                    <a:lstStyle/>
                    <a:p>
                      <a:r>
                        <a:rPr lang="en-US" dirty="0" smtClean="0"/>
                        <a:t>Validate</a:t>
                      </a:r>
                      <a:r>
                        <a:rPr lang="en-US" baseline="0" dirty="0" smtClean="0"/>
                        <a:t> and consolidate health worker and services data at the national level</a:t>
                      </a:r>
                      <a:endParaRPr lang="en-US" dirty="0"/>
                    </a:p>
                  </a:txBody>
                  <a:tcPr/>
                </a:tc>
                <a:tc>
                  <a:txBody>
                    <a:bodyPr/>
                    <a:lstStyle/>
                    <a:p>
                      <a:r>
                        <a:rPr lang="en-US" dirty="0" smtClean="0"/>
                        <a:t>More accurate and timely workforce</a:t>
                      </a:r>
                      <a:r>
                        <a:rPr lang="en-US" baseline="0" dirty="0" smtClean="0"/>
                        <a:t> and systems data for decision-making</a:t>
                      </a:r>
                      <a:endParaRPr lang="en-US" dirty="0"/>
                    </a:p>
                  </a:txBody>
                  <a:tcPr/>
                </a:tc>
              </a:tr>
              <a:tr h="969433">
                <a:tc>
                  <a:txBody>
                    <a:bodyPr/>
                    <a:lstStyle/>
                    <a:p>
                      <a:r>
                        <a:rPr lang="en-US" dirty="0" smtClean="0"/>
                        <a:t>Conduct</a:t>
                      </a:r>
                      <a:r>
                        <a:rPr lang="en-US" baseline="0" dirty="0" smtClean="0"/>
                        <a:t> rapid ‘flash’ surveys of health workers</a:t>
                      </a:r>
                      <a:endParaRPr lang="en-US" dirty="0"/>
                    </a:p>
                  </a:txBody>
                  <a:tcPr/>
                </a:tc>
                <a:tc>
                  <a:txBody>
                    <a:bodyPr/>
                    <a:lstStyle/>
                    <a:p>
                      <a:r>
                        <a:rPr lang="en-US" dirty="0" smtClean="0"/>
                        <a:t>Quick data collection from health workers</a:t>
                      </a:r>
                      <a:r>
                        <a:rPr lang="en-US" baseline="0" dirty="0" smtClean="0"/>
                        <a:t> for targeted response</a:t>
                      </a:r>
                    </a:p>
                  </a:txBody>
                  <a:tcPr/>
                </a:tc>
              </a:tr>
              <a:tr h="969433">
                <a:tc>
                  <a:txBody>
                    <a:bodyPr/>
                    <a:lstStyle/>
                    <a:p>
                      <a:r>
                        <a:rPr lang="en-US" dirty="0" smtClean="0"/>
                        <a:t>Produce real-time</a:t>
                      </a:r>
                      <a:r>
                        <a:rPr lang="en-US" baseline="0" dirty="0" smtClean="0"/>
                        <a:t> inventory reports</a:t>
                      </a:r>
                      <a:endParaRPr lang="en-US" dirty="0"/>
                    </a:p>
                  </a:txBody>
                  <a:tcPr/>
                </a:tc>
                <a:tc>
                  <a:txBody>
                    <a:bodyPr/>
                    <a:lstStyle/>
                    <a:p>
                      <a:r>
                        <a:rPr lang="en-US" dirty="0" smtClean="0"/>
                        <a:t>Decreased stock outs</a:t>
                      </a:r>
                      <a:r>
                        <a:rPr lang="en-US" baseline="0" dirty="0" smtClean="0"/>
                        <a:t> and increased safety for health workers</a:t>
                      </a:r>
                      <a:endParaRPr lang="en-US" dirty="0"/>
                    </a:p>
                  </a:txBody>
                  <a:tcPr/>
                </a:tc>
              </a:tr>
              <a:tr h="969433">
                <a:tc>
                  <a:txBody>
                    <a:bodyPr/>
                    <a:lstStyle/>
                    <a:p>
                      <a:r>
                        <a:rPr lang="en-US" dirty="0" smtClean="0"/>
                        <a:t>Send structured</a:t>
                      </a:r>
                      <a:r>
                        <a:rPr lang="en-US" baseline="0" dirty="0" smtClean="0"/>
                        <a:t> messages for refresher training and courses</a:t>
                      </a:r>
                      <a:endParaRPr lang="en-US" dirty="0"/>
                    </a:p>
                  </a:txBody>
                  <a:tcPr/>
                </a:tc>
                <a:tc>
                  <a:txBody>
                    <a:bodyPr/>
                    <a:lstStyle/>
                    <a:p>
                      <a:r>
                        <a:rPr lang="en-US" dirty="0" smtClean="0"/>
                        <a:t>Improved health worker competencies</a:t>
                      </a:r>
                      <a:r>
                        <a:rPr lang="en-US" baseline="0" dirty="0" smtClean="0"/>
                        <a:t> while performing necessary tasks</a:t>
                      </a:r>
                    </a:p>
                  </a:txBody>
                  <a:tcPr/>
                </a:tc>
              </a:tr>
              <a:tr h="969433">
                <a:tc>
                  <a:txBody>
                    <a:bodyPr/>
                    <a:lstStyle/>
                    <a:p>
                      <a:r>
                        <a:rPr lang="en-US" dirty="0" smtClean="0"/>
                        <a:t>Target messages to absent workers</a:t>
                      </a:r>
                      <a:endParaRPr lang="en-US" dirty="0"/>
                    </a:p>
                  </a:txBody>
                  <a:tcPr/>
                </a:tc>
                <a:tc>
                  <a:txBody>
                    <a:bodyPr/>
                    <a:lstStyle/>
                    <a:p>
                      <a:r>
                        <a:rPr lang="en-US" dirty="0" smtClean="0"/>
                        <a:t>More health workers returning</a:t>
                      </a:r>
                      <a:r>
                        <a:rPr lang="en-US" baseline="0" dirty="0" smtClean="0"/>
                        <a:t> to work</a:t>
                      </a:r>
                      <a:endParaRPr lang="en-US" dirty="0"/>
                    </a:p>
                  </a:txBody>
                  <a:tcPr/>
                </a:tc>
              </a:tr>
            </a:tbl>
          </a:graphicData>
        </a:graphic>
      </p:graphicFrame>
    </p:spTree>
    <p:extLst>
      <p:ext uri="{BB962C8B-B14F-4D97-AF65-F5344CB8AC3E}">
        <p14:creationId xmlns:p14="http://schemas.microsoft.com/office/powerpoint/2010/main" val="132314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489" y="1465428"/>
            <a:ext cx="7897504" cy="502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t> </a:t>
            </a:r>
            <a:endParaRPr lang="en-US" sz="4000" b="1" dirty="0"/>
          </a:p>
        </p:txBody>
      </p:sp>
      <p:sp>
        <p:nvSpPr>
          <p:cNvPr id="4" name="Rectangle 3"/>
          <p:cNvSpPr/>
          <p:nvPr/>
        </p:nvSpPr>
        <p:spPr>
          <a:xfrm>
            <a:off x="829101" y="24384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DHIS2</a:t>
            </a:r>
            <a:endParaRPr lang="en-US" dirty="0"/>
          </a:p>
        </p:txBody>
      </p:sp>
      <p:sp>
        <p:nvSpPr>
          <p:cNvPr id="13" name="Rectangle 12"/>
          <p:cNvSpPr/>
          <p:nvPr/>
        </p:nvSpPr>
        <p:spPr>
          <a:xfrm>
            <a:off x="838200" y="4572000"/>
            <a:ext cx="1828800" cy="91440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iHRIS</a:t>
            </a:r>
            <a:endParaRPr lang="en-US" dirty="0"/>
          </a:p>
        </p:txBody>
      </p:sp>
      <p:sp>
        <p:nvSpPr>
          <p:cNvPr id="16" name="Rectangle 15"/>
          <p:cNvSpPr/>
          <p:nvPr/>
        </p:nvSpPr>
        <p:spPr>
          <a:xfrm>
            <a:off x="4876800" y="2514600"/>
            <a:ext cx="1066800" cy="304800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Interoperability Layer</a:t>
            </a:r>
            <a:endParaRPr lang="en-US" sz="2400" dirty="0"/>
          </a:p>
        </p:txBody>
      </p:sp>
      <p:sp>
        <p:nvSpPr>
          <p:cNvPr id="18" name="Rectangle 17"/>
          <p:cNvSpPr/>
          <p:nvPr/>
        </p:nvSpPr>
        <p:spPr>
          <a:xfrm>
            <a:off x="6361563" y="3522827"/>
            <a:ext cx="1828800" cy="91440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RapidPro</a:t>
            </a:r>
            <a:endParaRPr lang="en-US" dirty="0"/>
          </a:p>
        </p:txBody>
      </p:sp>
      <p:sp>
        <p:nvSpPr>
          <p:cNvPr id="19" name="Rectangle 18"/>
          <p:cNvSpPr/>
          <p:nvPr/>
        </p:nvSpPr>
        <p:spPr>
          <a:xfrm>
            <a:off x="3048000" y="3747447"/>
            <a:ext cx="1142999" cy="465161"/>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HW Registry</a:t>
            </a:r>
            <a:endParaRPr lang="en-US" sz="1200" dirty="0"/>
          </a:p>
        </p:txBody>
      </p:sp>
      <p:sp>
        <p:nvSpPr>
          <p:cNvPr id="29" name="Rectangle 28"/>
          <p:cNvSpPr/>
          <p:nvPr/>
        </p:nvSpPr>
        <p:spPr>
          <a:xfrm>
            <a:off x="2645391" y="1172571"/>
            <a:ext cx="3695700" cy="91440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mHero</a:t>
            </a:r>
            <a:endParaRPr lang="en-US" b="1" dirty="0"/>
          </a:p>
        </p:txBody>
      </p:sp>
      <p:sp>
        <p:nvSpPr>
          <p:cNvPr id="3" name="Rectangle 2"/>
          <p:cNvSpPr/>
          <p:nvPr/>
        </p:nvSpPr>
        <p:spPr>
          <a:xfrm>
            <a:off x="1150961" y="3239634"/>
            <a:ext cx="1219200" cy="283193"/>
          </a:xfrm>
          <a:prstGeom prst="rect">
            <a:avLst/>
          </a:prstGeom>
          <a:solidFill>
            <a:srgbClr val="D06F1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Facility Data</a:t>
            </a:r>
            <a:endParaRPr lang="en-US" sz="1600" dirty="0"/>
          </a:p>
        </p:txBody>
      </p:sp>
      <p:sp>
        <p:nvSpPr>
          <p:cNvPr id="20" name="Rectangle 19"/>
          <p:cNvSpPr/>
          <p:nvPr/>
        </p:nvSpPr>
        <p:spPr>
          <a:xfrm>
            <a:off x="1133901" y="4418605"/>
            <a:ext cx="1219200" cy="306789"/>
          </a:xfrm>
          <a:prstGeom prst="rect">
            <a:avLst/>
          </a:prstGeom>
          <a:solidFill>
            <a:srgbClr val="D06F1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HW Data</a:t>
            </a:r>
            <a:endParaRPr lang="en-US" sz="1600" dirty="0"/>
          </a:p>
        </p:txBody>
      </p:sp>
      <p:cxnSp>
        <p:nvCxnSpPr>
          <p:cNvPr id="36" name="Straight Arrow Connector 35"/>
          <p:cNvCxnSpPr/>
          <p:nvPr/>
        </p:nvCxnSpPr>
        <p:spPr>
          <a:xfrm flipV="1">
            <a:off x="8190363" y="3110576"/>
            <a:ext cx="398522" cy="412251"/>
          </a:xfrm>
          <a:prstGeom prst="straightConnector1">
            <a:avLst/>
          </a:prstGeom>
          <a:ln w="28575">
            <a:solidFill>
              <a:srgbClr val="D06F1A"/>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p:nvPr/>
        </p:nvCxnSpPr>
        <p:spPr>
          <a:xfrm>
            <a:off x="2667000" y="3352800"/>
            <a:ext cx="381000" cy="394647"/>
          </a:xfrm>
          <a:prstGeom prst="straightConnector1">
            <a:avLst/>
          </a:prstGeom>
          <a:ln w="28575">
            <a:solidFill>
              <a:srgbClr val="D06F1A"/>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73" name="Straight Arrow Connector 72"/>
          <p:cNvCxnSpPr/>
          <p:nvPr/>
        </p:nvCxnSpPr>
        <p:spPr>
          <a:xfrm flipV="1">
            <a:off x="2645391" y="4212608"/>
            <a:ext cx="402609" cy="359392"/>
          </a:xfrm>
          <a:prstGeom prst="straightConnector1">
            <a:avLst/>
          </a:prstGeom>
          <a:ln w="28575">
            <a:solidFill>
              <a:srgbClr val="D06F1A"/>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75" name="Straight Arrow Connector 74"/>
          <p:cNvCxnSpPr>
            <a:stCxn id="19" idx="3"/>
          </p:cNvCxnSpPr>
          <p:nvPr/>
        </p:nvCxnSpPr>
        <p:spPr>
          <a:xfrm flipV="1">
            <a:off x="4190999" y="3980027"/>
            <a:ext cx="685801" cy="1"/>
          </a:xfrm>
          <a:prstGeom prst="straightConnector1">
            <a:avLst/>
          </a:prstGeom>
          <a:ln w="28575">
            <a:solidFill>
              <a:srgbClr val="D06F1A"/>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77" name="Straight Arrow Connector 76"/>
          <p:cNvCxnSpPr>
            <a:endCxn id="18" idx="1"/>
          </p:cNvCxnSpPr>
          <p:nvPr/>
        </p:nvCxnSpPr>
        <p:spPr>
          <a:xfrm flipV="1">
            <a:off x="5943600" y="3980027"/>
            <a:ext cx="417963" cy="1"/>
          </a:xfrm>
          <a:prstGeom prst="straightConnector1">
            <a:avLst/>
          </a:prstGeom>
          <a:ln w="28575">
            <a:solidFill>
              <a:srgbClr val="D06F1A"/>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84" name="Left Arrow 83"/>
          <p:cNvSpPr/>
          <p:nvPr/>
        </p:nvSpPr>
        <p:spPr>
          <a:xfrm>
            <a:off x="1905000" y="5791200"/>
            <a:ext cx="5181600" cy="381000"/>
          </a:xfrm>
          <a:prstGeom prst="leftArrow">
            <a:avLst/>
          </a:prstGeom>
          <a:solidFill>
            <a:srgbClr val="D06F1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Data flows from the health </a:t>
            </a:r>
            <a:r>
              <a:rPr lang="en-US" sz="1200" dirty="0"/>
              <a:t>w</a:t>
            </a:r>
            <a:r>
              <a:rPr lang="en-US" sz="1200" dirty="0" smtClean="0"/>
              <a:t>orkers through RapidPro into iHRIS and DHIS2</a:t>
            </a:r>
            <a:endParaRPr lang="en-US" sz="1200" dirty="0"/>
          </a:p>
        </p:txBody>
      </p:sp>
      <p:sp>
        <p:nvSpPr>
          <p:cNvPr id="86" name="Right Arrow 85"/>
          <p:cNvSpPr/>
          <p:nvPr/>
        </p:nvSpPr>
        <p:spPr>
          <a:xfrm>
            <a:off x="1981200" y="6155138"/>
            <a:ext cx="5105400" cy="356975"/>
          </a:xfrm>
          <a:prstGeom prst="rightArrow">
            <a:avLst/>
          </a:prstGeom>
          <a:solidFill>
            <a:srgbClr val="D06F1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Data flows from iHRIS and DHIS2 to RapidPro to enable messages to be sent </a:t>
            </a:r>
            <a:endParaRPr lang="en-US" sz="1200" dirty="0"/>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6803" y="2464959"/>
            <a:ext cx="506659" cy="711921"/>
          </a:xfrm>
          <a:prstGeom prst="rect">
            <a:avLst/>
          </a:prstGeom>
        </p:spPr>
      </p:pic>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0738" y="4756665"/>
            <a:ext cx="506659" cy="711921"/>
          </a:xfrm>
          <a:prstGeom prst="rect">
            <a:avLst/>
          </a:prstGeom>
        </p:spPr>
      </p:pic>
      <p:sp>
        <p:nvSpPr>
          <p:cNvPr id="34" name="Rectangle 33"/>
          <p:cNvSpPr/>
          <p:nvPr/>
        </p:nvSpPr>
        <p:spPr>
          <a:xfrm>
            <a:off x="85866" y="1905000"/>
            <a:ext cx="1486469" cy="762000"/>
          </a:xfrm>
          <a:prstGeom prst="rect">
            <a:avLst/>
          </a:prstGeom>
          <a:solidFill>
            <a:srgbClr val="8A8D3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Facility Information </a:t>
            </a:r>
            <a:endParaRPr lang="en-US" sz="1200" dirty="0"/>
          </a:p>
        </p:txBody>
      </p:sp>
      <p:sp>
        <p:nvSpPr>
          <p:cNvPr id="35" name="Rectangle 34"/>
          <p:cNvSpPr/>
          <p:nvPr/>
        </p:nvSpPr>
        <p:spPr>
          <a:xfrm>
            <a:off x="255895" y="5328313"/>
            <a:ext cx="1486469" cy="762000"/>
          </a:xfrm>
          <a:prstGeom prst="rect">
            <a:avLst/>
          </a:prstGeom>
          <a:solidFill>
            <a:srgbClr val="8A8D3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HW Information</a:t>
            </a:r>
          </a:p>
          <a:p>
            <a:pPr algn="ctr"/>
            <a:r>
              <a:rPr lang="en-US" sz="1200" dirty="0" smtClean="0"/>
              <a:t>Workflow initiator  </a:t>
            </a:r>
            <a:endParaRPr lang="en-US" sz="1200" dirty="0"/>
          </a:p>
        </p:txBody>
      </p:sp>
      <p:sp>
        <p:nvSpPr>
          <p:cNvPr id="37" name="Rectangle 36"/>
          <p:cNvSpPr/>
          <p:nvPr/>
        </p:nvSpPr>
        <p:spPr>
          <a:xfrm>
            <a:off x="6532728" y="2895600"/>
            <a:ext cx="1486469" cy="762000"/>
          </a:xfrm>
          <a:prstGeom prst="rect">
            <a:avLst/>
          </a:prstGeom>
          <a:solidFill>
            <a:srgbClr val="8A8D3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lgn="ctr">
              <a:buFont typeface="Arial" panose="020B0604020202020204" pitchFamily="34" charset="0"/>
              <a:buChar char="•"/>
            </a:pPr>
            <a:r>
              <a:rPr lang="en-US" sz="1200" dirty="0" smtClean="0"/>
              <a:t>Message Development </a:t>
            </a:r>
          </a:p>
          <a:p>
            <a:pPr marL="171450" indent="-171450" algn="ctr">
              <a:buFont typeface="Arial" panose="020B0604020202020204" pitchFamily="34" charset="0"/>
              <a:buChar char="•"/>
            </a:pPr>
            <a:r>
              <a:rPr lang="en-US" sz="1200" dirty="0" smtClean="0"/>
              <a:t>Message Sender</a:t>
            </a:r>
          </a:p>
          <a:p>
            <a:pPr marL="171450" indent="-171450" algn="ctr">
              <a:buFont typeface="Arial" panose="020B0604020202020204" pitchFamily="34" charset="0"/>
              <a:buChar char="•"/>
            </a:pPr>
            <a:r>
              <a:rPr lang="en-US" sz="1200" dirty="0" smtClean="0"/>
              <a:t>Message Receiver</a:t>
            </a:r>
            <a:endParaRPr lang="en-US" sz="1200" dirty="0"/>
          </a:p>
        </p:txBody>
      </p:sp>
      <p:sp>
        <p:nvSpPr>
          <p:cNvPr id="41" name="TextBox 1"/>
          <p:cNvSpPr txBox="1">
            <a:spLocks noChangeArrowheads="1"/>
          </p:cNvSpPr>
          <p:nvPr/>
        </p:nvSpPr>
        <p:spPr bwMode="auto">
          <a:xfrm>
            <a:off x="1066800" y="345876"/>
            <a:ext cx="7086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b="1" dirty="0" smtClean="0">
                <a:solidFill>
                  <a:schemeClr val="bg1"/>
                </a:solidFill>
                <a:latin typeface="Century Gothic" charset="0"/>
              </a:rPr>
              <a:t>What Is mHero? The Technology </a:t>
            </a:r>
            <a:endParaRPr lang="en-US" sz="3400" b="1" dirty="0">
              <a:solidFill>
                <a:schemeClr val="bg1"/>
              </a:solidFill>
              <a:latin typeface="Century Gothic" charset="0"/>
            </a:endParaRPr>
          </a:p>
        </p:txBody>
      </p:sp>
      <p:cxnSp>
        <p:nvCxnSpPr>
          <p:cNvPr id="31" name="Straight Arrow Connector 30"/>
          <p:cNvCxnSpPr/>
          <p:nvPr/>
        </p:nvCxnSpPr>
        <p:spPr>
          <a:xfrm>
            <a:off x="8193388" y="4450852"/>
            <a:ext cx="395497" cy="358654"/>
          </a:xfrm>
          <a:prstGeom prst="straightConnector1">
            <a:avLst/>
          </a:prstGeom>
          <a:ln w="28575">
            <a:solidFill>
              <a:srgbClr val="D06F1A"/>
            </a:solidFill>
            <a:headEnd type="arrow"/>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3778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84" grpId="0" animBg="1"/>
      <p:bldP spid="86" grpId="0" animBg="1"/>
      <p:bldP spid="34" grpId="0" animBg="1"/>
      <p:bldP spid="3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72454" y="1386279"/>
            <a:ext cx="8786016" cy="4446648"/>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endParaRPr lang="en-US" dirty="0" smtClean="0"/>
          </a:p>
          <a:p>
            <a:pPr lvl="1" algn="r"/>
            <a:endParaRPr lang="en-US" dirty="0" smtClean="0"/>
          </a:p>
          <a:p>
            <a:pPr lvl="1" algn="r"/>
            <a:endParaRPr lang="en-US" dirty="0"/>
          </a:p>
          <a:p>
            <a:pPr lvl="1" algn="r"/>
            <a:endParaRPr lang="en-US" dirty="0" smtClean="0"/>
          </a:p>
          <a:p>
            <a:pPr lvl="1" algn="r"/>
            <a:endParaRPr lang="en-US" dirty="0"/>
          </a:p>
          <a:p>
            <a:pPr lvl="1" algn="r"/>
            <a:endParaRPr lang="en-US" dirty="0" smtClean="0"/>
          </a:p>
          <a:p>
            <a:pPr lvl="1" algn="r"/>
            <a:endParaRPr lang="en-US" dirty="0"/>
          </a:p>
          <a:p>
            <a:pPr lvl="1" algn="r"/>
            <a:endParaRPr lang="en-US" dirty="0" smtClean="0"/>
          </a:p>
          <a:p>
            <a:pPr lvl="1" algn="r"/>
            <a:endParaRPr lang="en-US" dirty="0"/>
          </a:p>
          <a:p>
            <a:pPr lvl="1" algn="r"/>
            <a:endParaRPr lang="en-US" dirty="0" smtClean="0"/>
          </a:p>
          <a:p>
            <a:pPr lvl="1" algn="r"/>
            <a:endParaRPr lang="en-US" dirty="0"/>
          </a:p>
        </p:txBody>
      </p:sp>
      <p:sp>
        <p:nvSpPr>
          <p:cNvPr id="30" name="Rounded Rectangle 29"/>
          <p:cNvSpPr/>
          <p:nvPr/>
        </p:nvSpPr>
        <p:spPr>
          <a:xfrm>
            <a:off x="172454" y="1386279"/>
            <a:ext cx="6295499" cy="44466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4" name="Rounded Rectangle 3"/>
          <p:cNvSpPr/>
          <p:nvPr/>
        </p:nvSpPr>
        <p:spPr>
          <a:xfrm>
            <a:off x="457200" y="1630710"/>
            <a:ext cx="1486831" cy="10348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Facility Registry</a:t>
            </a:r>
            <a:endParaRPr lang="en-US" dirty="0"/>
          </a:p>
        </p:txBody>
      </p:sp>
      <p:sp>
        <p:nvSpPr>
          <p:cNvPr id="5" name="Rounded Rectangle 4"/>
          <p:cNvSpPr/>
          <p:nvPr/>
        </p:nvSpPr>
        <p:spPr>
          <a:xfrm>
            <a:off x="457200" y="4511415"/>
            <a:ext cx="1486831" cy="10348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 name="Rounded Rectangle 5"/>
          <p:cNvSpPr/>
          <p:nvPr/>
        </p:nvSpPr>
        <p:spPr>
          <a:xfrm>
            <a:off x="7189191" y="3094581"/>
            <a:ext cx="1654386" cy="9464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 name="Rounded Rectangle 9"/>
          <p:cNvSpPr/>
          <p:nvPr/>
        </p:nvSpPr>
        <p:spPr>
          <a:xfrm>
            <a:off x="2564932" y="3006143"/>
            <a:ext cx="1486831" cy="10348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Inter-Linked</a:t>
            </a:r>
            <a:br>
              <a:rPr lang="en-US" dirty="0" smtClean="0"/>
            </a:br>
            <a:r>
              <a:rPr lang="en-US" dirty="0" smtClean="0"/>
              <a:t>Registry</a:t>
            </a:r>
          </a:p>
        </p:txBody>
      </p:sp>
      <p:cxnSp>
        <p:nvCxnSpPr>
          <p:cNvPr id="13" name="Straight Arrow Connector 12"/>
          <p:cNvCxnSpPr/>
          <p:nvPr/>
        </p:nvCxnSpPr>
        <p:spPr>
          <a:xfrm>
            <a:off x="1969181" y="2236586"/>
            <a:ext cx="620901" cy="857996"/>
          </a:xfrm>
          <a:prstGeom prst="straightConnector1">
            <a:avLst/>
          </a:prstGeom>
          <a:ln w="38100" cmpd="dbl">
            <a:solidFill>
              <a:srgbClr val="F79646"/>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969181" y="4041017"/>
            <a:ext cx="620901" cy="893754"/>
          </a:xfrm>
          <a:prstGeom prst="straightConnector1">
            <a:avLst/>
          </a:prstGeom>
          <a:ln w="38100" cmpd="dbl">
            <a:solidFill>
              <a:srgbClr val="F79646"/>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311800" y="2367666"/>
            <a:ext cx="556563" cy="369332"/>
          </a:xfrm>
          <a:prstGeom prst="rect">
            <a:avLst/>
          </a:prstGeom>
          <a:noFill/>
          <a:ln>
            <a:noFill/>
          </a:ln>
        </p:spPr>
        <p:txBody>
          <a:bodyPr wrap="none" rtlCol="0">
            <a:spAutoFit/>
          </a:bodyPr>
          <a:lstStyle/>
          <a:p>
            <a:r>
              <a:rPr lang="en-US" b="1" dirty="0" smtClean="0">
                <a:solidFill>
                  <a:schemeClr val="accent6"/>
                </a:solidFill>
              </a:rPr>
              <a:t>CSD</a:t>
            </a:r>
            <a:endParaRPr lang="en-US" b="1" dirty="0">
              <a:solidFill>
                <a:schemeClr val="accent6"/>
              </a:solidFill>
            </a:endParaRPr>
          </a:p>
        </p:txBody>
      </p:sp>
      <p:sp>
        <p:nvSpPr>
          <p:cNvPr id="18" name="TextBox 17"/>
          <p:cNvSpPr txBox="1"/>
          <p:nvPr/>
        </p:nvSpPr>
        <p:spPr>
          <a:xfrm>
            <a:off x="2392006" y="4273085"/>
            <a:ext cx="556563" cy="369332"/>
          </a:xfrm>
          <a:prstGeom prst="rect">
            <a:avLst/>
          </a:prstGeom>
          <a:noFill/>
          <a:ln>
            <a:noFill/>
          </a:ln>
        </p:spPr>
        <p:txBody>
          <a:bodyPr wrap="none" rtlCol="0">
            <a:spAutoFit/>
          </a:bodyPr>
          <a:lstStyle/>
          <a:p>
            <a:r>
              <a:rPr lang="en-US" b="1" dirty="0" smtClean="0">
                <a:solidFill>
                  <a:schemeClr val="accent6"/>
                </a:solidFill>
              </a:rPr>
              <a:t>CSD</a:t>
            </a:r>
            <a:endParaRPr lang="en-US" b="1" dirty="0">
              <a:solidFill>
                <a:schemeClr val="accent6"/>
              </a:solidFill>
            </a:endParaRPr>
          </a:p>
        </p:txBody>
      </p:sp>
      <p:cxnSp>
        <p:nvCxnSpPr>
          <p:cNvPr id="19" name="Straight Arrow Connector 18"/>
          <p:cNvCxnSpPr/>
          <p:nvPr/>
        </p:nvCxnSpPr>
        <p:spPr>
          <a:xfrm>
            <a:off x="4051763" y="3246503"/>
            <a:ext cx="776959" cy="0"/>
          </a:xfrm>
          <a:prstGeom prst="straightConnector1">
            <a:avLst/>
          </a:prstGeom>
          <a:ln w="38100" cmpd="dbl">
            <a:solidFill>
              <a:srgbClr val="F79646"/>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22078" y="3361590"/>
            <a:ext cx="561459" cy="369332"/>
          </a:xfrm>
          <a:prstGeom prst="rect">
            <a:avLst/>
          </a:prstGeom>
          <a:noFill/>
          <a:ln>
            <a:noFill/>
          </a:ln>
        </p:spPr>
        <p:txBody>
          <a:bodyPr wrap="none" rtlCol="0">
            <a:spAutoFit/>
          </a:bodyPr>
          <a:lstStyle/>
          <a:p>
            <a:r>
              <a:rPr lang="en-US" b="1" dirty="0" smtClean="0">
                <a:solidFill>
                  <a:schemeClr val="accent6"/>
                </a:solidFill>
              </a:rPr>
              <a:t>CSD</a:t>
            </a:r>
            <a:endParaRPr lang="en-US" b="1" dirty="0">
              <a:solidFill>
                <a:schemeClr val="accent6"/>
              </a:solidFill>
            </a:endParaRPr>
          </a:p>
        </p:txBody>
      </p:sp>
      <p:sp>
        <p:nvSpPr>
          <p:cNvPr id="22" name="Rounded Rectangle 21"/>
          <p:cNvSpPr/>
          <p:nvPr/>
        </p:nvSpPr>
        <p:spPr>
          <a:xfrm>
            <a:off x="4828722" y="1630711"/>
            <a:ext cx="1486831" cy="3915578"/>
          </a:xfrm>
          <a:prstGeom prst="roundRect">
            <a:avLst/>
          </a:prstGeom>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n-US" dirty="0" smtClean="0"/>
              <a:t>Interoperability Layer </a:t>
            </a:r>
          </a:p>
          <a:p>
            <a:pPr algn="ctr"/>
            <a:endParaRPr lang="en-US" dirty="0"/>
          </a:p>
          <a:p>
            <a:pPr algn="ctr"/>
            <a:endParaRPr lang="en-US" dirty="0" smtClean="0"/>
          </a:p>
        </p:txBody>
      </p:sp>
      <p:sp>
        <p:nvSpPr>
          <p:cNvPr id="24" name="TextBox 23"/>
          <p:cNvSpPr txBox="1"/>
          <p:nvPr/>
        </p:nvSpPr>
        <p:spPr>
          <a:xfrm rot="21224759">
            <a:off x="2788482" y="4502734"/>
            <a:ext cx="1950962" cy="646331"/>
          </a:xfrm>
          <a:prstGeom prst="rect">
            <a:avLst/>
          </a:prstGeom>
          <a:noFill/>
        </p:spPr>
        <p:txBody>
          <a:bodyPr wrap="none" rtlCol="0">
            <a:spAutoFit/>
          </a:bodyPr>
          <a:lstStyle/>
          <a:p>
            <a:r>
              <a:rPr lang="en-US" b="1" dirty="0" smtClean="0">
                <a:solidFill>
                  <a:schemeClr val="accent6"/>
                </a:solidFill>
              </a:rPr>
              <a:t>Form metadata </a:t>
            </a:r>
            <a:br>
              <a:rPr lang="en-US" b="1" dirty="0" smtClean="0">
                <a:solidFill>
                  <a:schemeClr val="accent6"/>
                </a:solidFill>
              </a:rPr>
            </a:br>
            <a:r>
              <a:rPr lang="en-US" b="1" dirty="0" smtClean="0">
                <a:solidFill>
                  <a:schemeClr val="accent6"/>
                </a:solidFill>
              </a:rPr>
              <a:t>and data exchange</a:t>
            </a:r>
            <a:endParaRPr lang="en-US" b="1" dirty="0">
              <a:solidFill>
                <a:schemeClr val="accent6"/>
              </a:solidFill>
            </a:endParaRPr>
          </a:p>
        </p:txBody>
      </p:sp>
      <p:sp>
        <p:nvSpPr>
          <p:cNvPr id="2" name="Rounded Rectangle 1"/>
          <p:cNvSpPr/>
          <p:nvPr/>
        </p:nvSpPr>
        <p:spPr>
          <a:xfrm>
            <a:off x="5635625" y="1774335"/>
            <a:ext cx="626724" cy="3479073"/>
          </a:xfrm>
          <a:prstGeom prst="roundRect">
            <a:avLst/>
          </a:prstGeom>
        </p:spPr>
        <p:style>
          <a:lnRef idx="2">
            <a:schemeClr val="accent5"/>
          </a:lnRef>
          <a:fillRef idx="1">
            <a:schemeClr val="lt1"/>
          </a:fillRef>
          <a:effectRef idx="0">
            <a:schemeClr val="accent5"/>
          </a:effectRef>
          <a:fontRef idx="minor">
            <a:schemeClr val="dk1"/>
          </a:fontRef>
        </p:style>
        <p:txBody>
          <a:bodyPr vert="vert270" rtlCol="0" anchor="ctr"/>
          <a:lstStyle/>
          <a:p>
            <a:pPr algn="ctr"/>
            <a:endParaRPr lang="en-US" dirty="0"/>
          </a:p>
        </p:txBody>
      </p:sp>
      <p:cxnSp>
        <p:nvCxnSpPr>
          <p:cNvPr id="26" name="Straight Arrow Connector 25"/>
          <p:cNvCxnSpPr/>
          <p:nvPr/>
        </p:nvCxnSpPr>
        <p:spPr>
          <a:xfrm flipV="1">
            <a:off x="1932312" y="4934771"/>
            <a:ext cx="3576313" cy="370874"/>
          </a:xfrm>
          <a:prstGeom prst="straightConnector1">
            <a:avLst/>
          </a:prstGeom>
          <a:ln w="38100" cmpd="dbl">
            <a:solidFill>
              <a:srgbClr val="F79646"/>
            </a:solidFill>
            <a:tailEnd type="triangle" w="lg" len="lg"/>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464" y="5491187"/>
            <a:ext cx="1462669" cy="309990"/>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9500" y="5422135"/>
            <a:ext cx="1149350" cy="413502"/>
          </a:xfrm>
          <a:prstGeom prst="rect">
            <a:avLst/>
          </a:prstGeom>
        </p:spPr>
      </p:pic>
      <p:cxnSp>
        <p:nvCxnSpPr>
          <p:cNvPr id="32" name="Straight Arrow Connector 31"/>
          <p:cNvCxnSpPr/>
          <p:nvPr/>
        </p:nvCxnSpPr>
        <p:spPr>
          <a:xfrm>
            <a:off x="4051763" y="3827528"/>
            <a:ext cx="776959" cy="0"/>
          </a:xfrm>
          <a:prstGeom prst="straightConnector1">
            <a:avLst/>
          </a:prstGeom>
          <a:ln w="38100" cmpd="dbl">
            <a:solidFill>
              <a:srgbClr val="F79646"/>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149720" y="2841773"/>
            <a:ext cx="539368" cy="369332"/>
          </a:xfrm>
          <a:prstGeom prst="rect">
            <a:avLst/>
          </a:prstGeom>
          <a:noFill/>
          <a:ln>
            <a:noFill/>
          </a:ln>
        </p:spPr>
        <p:txBody>
          <a:bodyPr wrap="none" rtlCol="0">
            <a:spAutoFit/>
          </a:bodyPr>
          <a:lstStyle/>
          <a:p>
            <a:r>
              <a:rPr lang="en-US" b="1" dirty="0" smtClean="0">
                <a:solidFill>
                  <a:schemeClr val="accent6"/>
                </a:solidFill>
              </a:rPr>
              <a:t>SVS</a:t>
            </a:r>
            <a:endParaRPr lang="en-US" b="1" dirty="0">
              <a:solidFill>
                <a:schemeClr val="accent6"/>
              </a:solidFill>
            </a:endParaRPr>
          </a:p>
        </p:txBody>
      </p:sp>
      <p:cxnSp>
        <p:nvCxnSpPr>
          <p:cNvPr id="34" name="Straight Arrow Connector 33"/>
          <p:cNvCxnSpPr/>
          <p:nvPr/>
        </p:nvCxnSpPr>
        <p:spPr>
          <a:xfrm>
            <a:off x="6315553" y="3690075"/>
            <a:ext cx="776959" cy="0"/>
          </a:xfrm>
          <a:prstGeom prst="straightConnector1">
            <a:avLst/>
          </a:prstGeom>
          <a:ln w="38100" cmpd="dbl">
            <a:solidFill>
              <a:srgbClr val="F79646"/>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012" y="4583935"/>
            <a:ext cx="1102988" cy="73532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02500" y="3430652"/>
            <a:ext cx="1414077" cy="396876"/>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5400162" y="3428386"/>
            <a:ext cx="1116494" cy="345232"/>
          </a:xfrm>
          <a:prstGeom prst="rect">
            <a:avLst/>
          </a:prstGeom>
        </p:spPr>
      </p:pic>
      <p:sp>
        <p:nvSpPr>
          <p:cNvPr id="28" name="TextBox 1"/>
          <p:cNvSpPr txBox="1">
            <a:spLocks noChangeArrowheads="1"/>
          </p:cNvSpPr>
          <p:nvPr/>
        </p:nvSpPr>
        <p:spPr bwMode="auto">
          <a:xfrm>
            <a:off x="1105833" y="308743"/>
            <a:ext cx="7086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b="1" dirty="0" smtClean="0">
                <a:solidFill>
                  <a:schemeClr val="bg1"/>
                </a:solidFill>
                <a:latin typeface="Century Gothic" charset="0"/>
              </a:rPr>
              <a:t>What Is mHero? The Technology </a:t>
            </a:r>
            <a:endParaRPr lang="en-US" sz="3400" b="1" dirty="0">
              <a:solidFill>
                <a:schemeClr val="bg1"/>
              </a:solidFill>
              <a:latin typeface="Century Gothic" charset="0"/>
            </a:endParaRPr>
          </a:p>
        </p:txBody>
      </p:sp>
    </p:spTree>
    <p:extLst>
      <p:ext uri="{BB962C8B-B14F-4D97-AF65-F5344CB8AC3E}">
        <p14:creationId xmlns:p14="http://schemas.microsoft.com/office/powerpoint/2010/main" val="1656744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mHero Operations</a:t>
            </a:r>
            <a:endParaRPr lang="en-US" dirty="0"/>
          </a:p>
        </p:txBody>
      </p:sp>
    </p:spTree>
    <p:extLst>
      <p:ext uri="{BB962C8B-B14F-4D97-AF65-F5344CB8AC3E}">
        <p14:creationId xmlns:p14="http://schemas.microsoft.com/office/powerpoint/2010/main" val="3534780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27093391"/>
              </p:ext>
            </p:extLst>
          </p:nvPr>
        </p:nvGraphicFramePr>
        <p:xfrm>
          <a:off x="-152400" y="1165471"/>
          <a:ext cx="9459685" cy="562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0"/>
            <a:ext cx="9144000" cy="942975"/>
          </a:xfrm>
          <a:prstGeom prst="rect">
            <a:avLst/>
          </a:prstGeom>
        </p:spPr>
        <p:txBody>
          <a:bodyPr anchor="ctr"/>
          <a:lstStyle>
            <a:lvl1pPr algn="l" defTabSz="457200" rtl="0" eaLnBrk="1" fontAlgn="base" hangingPunct="1">
              <a:spcBef>
                <a:spcPct val="0"/>
              </a:spcBef>
              <a:spcAft>
                <a:spcPct val="0"/>
              </a:spcAft>
              <a:defRPr sz="3600" b="1" kern="1200">
                <a:solidFill>
                  <a:srgbClr val="B32317"/>
                </a:solidFill>
                <a:latin typeface="Century Gothic"/>
                <a:ea typeface="Century Gothic" pitchFamily="34" charset="0"/>
                <a:cs typeface="Century Gothic"/>
              </a:defRPr>
            </a:lvl1pPr>
            <a:lvl2pPr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2pPr>
            <a:lvl3pPr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3pPr>
            <a:lvl4pPr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4pPr>
            <a:lvl5pPr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5pPr>
            <a:lvl6pPr marL="4572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6pPr>
            <a:lvl7pPr marL="9144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7pPr>
            <a:lvl8pPr marL="13716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8pPr>
            <a:lvl9pPr marL="18288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9pPr>
          </a:lstStyle>
          <a:p>
            <a:pPr lvl="1" algn="ctr"/>
            <a:r>
              <a:rPr lang="en-US" sz="4400" dirty="0">
                <a:solidFill>
                  <a:schemeClr val="bg1"/>
                </a:solidFill>
                <a:ea typeface="+mj-ea"/>
                <a:cs typeface="+mj-cs"/>
              </a:rPr>
              <a:t>Step </a:t>
            </a:r>
            <a:r>
              <a:rPr lang="en-US" sz="4400" dirty="0" smtClean="0">
                <a:solidFill>
                  <a:schemeClr val="bg1"/>
                </a:solidFill>
                <a:ea typeface="+mj-ea"/>
                <a:cs typeface="+mj-cs"/>
              </a:rPr>
              <a:t>1: Define the Use Case</a:t>
            </a:r>
            <a:endParaRPr lang="en-US" sz="4400" dirty="0">
              <a:solidFill>
                <a:schemeClr val="bg1"/>
              </a:solidFill>
              <a:ea typeface="+mj-ea"/>
              <a:cs typeface="+mj-cs"/>
            </a:endParaRPr>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3726" y="3740763"/>
            <a:ext cx="1428750" cy="14287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2851" y="2149472"/>
            <a:ext cx="1428750" cy="1428750"/>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73251" y="3740763"/>
            <a:ext cx="1016811" cy="1428750"/>
          </a:xfrm>
          <a:prstGeom prst="rect">
            <a:avLst/>
          </a:prstGeom>
        </p:spPr>
      </p:pic>
      <p:sp>
        <p:nvSpPr>
          <p:cNvPr id="8" name="Rectangle 7"/>
          <p:cNvSpPr/>
          <p:nvPr/>
        </p:nvSpPr>
        <p:spPr bwMode="auto">
          <a:xfrm>
            <a:off x="5022381" y="1305171"/>
            <a:ext cx="967681" cy="741091"/>
          </a:xfrm>
          <a:prstGeom prst="rect">
            <a:avLst/>
          </a:prstGeom>
          <a:noFill/>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ndParaRPr>
          </a:p>
        </p:txBody>
      </p:sp>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5651" y="6067745"/>
            <a:ext cx="1080489" cy="648293"/>
          </a:xfrm>
          <a:prstGeom prst="rect">
            <a:avLst/>
          </a:prstGeom>
        </p:spPr>
      </p:pic>
    </p:spTree>
    <p:extLst>
      <p:ext uri="{BB962C8B-B14F-4D97-AF65-F5344CB8AC3E}">
        <p14:creationId xmlns:p14="http://schemas.microsoft.com/office/powerpoint/2010/main" val="11289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al mHealth Forum_mHero_Draf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869B464A7987458871E38B7BB0A5E8" ma:contentTypeVersion="1" ma:contentTypeDescription="Create a new document." ma:contentTypeScope="" ma:versionID="0e9b44167f54efbc7fbd79c013ab75e1">
  <xsd:schema xmlns:xsd="http://www.w3.org/2001/XMLSchema" xmlns:xs="http://www.w3.org/2001/XMLSchema" xmlns:p="http://schemas.microsoft.com/office/2006/metadata/properties" xmlns:ns1="http://schemas.microsoft.com/sharepoint/v3" targetNamespace="http://schemas.microsoft.com/office/2006/metadata/properties" ma:root="true" ma:fieldsID="7048a45788ae63b95885dc384cac11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C611DE-9335-4B68-9C70-EAFDF4561A15}">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18106D0-F54D-4060-8E27-BA6D8169E3D7}">
  <ds:schemaRefs>
    <ds:schemaRef ds:uri="http://schemas.microsoft.com/sharepoint/v3/contenttype/forms"/>
  </ds:schemaRefs>
</ds:datastoreItem>
</file>

<file path=customXml/itemProps3.xml><?xml version="1.0" encoding="utf-8"?>
<ds:datastoreItem xmlns:ds="http://schemas.openxmlformats.org/officeDocument/2006/customXml" ds:itemID="{4A845532-A5FF-4EBB-94A0-52CEFDEFB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Global mHealth Forum_mHero_Draft 1</Template>
  <TotalTime>3667</TotalTime>
  <Words>3794</Words>
  <Application>Microsoft Office PowerPoint</Application>
  <PresentationFormat>On-screen Show (4:3)</PresentationFormat>
  <Paragraphs>401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Global mHealth Forum_mHero_Draft 1</vt:lpstr>
      <vt:lpstr>mHero : An integrated digital health platform for health worker communication and coordination </vt:lpstr>
      <vt:lpstr>PowerPoint Presentation</vt:lpstr>
      <vt:lpstr>PowerPoint Presentation</vt:lpstr>
      <vt:lpstr>PowerPoint Presentation</vt:lpstr>
      <vt:lpstr>PowerPoint Presentation</vt:lpstr>
      <vt:lpstr>PowerPoint Presentation</vt:lpstr>
      <vt:lpstr>PowerPoint Presentation</vt:lpstr>
      <vt:lpstr>mHero Operations</vt:lpstr>
      <vt:lpstr>PowerPoint Presentation</vt:lpstr>
      <vt:lpstr>Step 1: Define the Use Case  </vt:lpstr>
      <vt:lpstr>mHero Use Cases… Quick Examples </vt:lpstr>
      <vt:lpstr>PowerPoint Presentation</vt:lpstr>
      <vt:lpstr>Step 2: Develop &amp; Test Workflow</vt:lpstr>
      <vt:lpstr>PowerPoint Presentation</vt:lpstr>
      <vt:lpstr>PowerPoint Presentation</vt:lpstr>
      <vt:lpstr>PowerPoint Presentation</vt:lpstr>
      <vt:lpstr>PowerPoint Presentation</vt:lpstr>
      <vt:lpstr>Step 3: Select Health Workers for the Workflow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Step 6 : Export mHero Data for Analysis </vt:lpstr>
      <vt:lpstr>PowerPoint Presentation</vt:lpstr>
      <vt:lpstr> Step 7: Analyze mHero Data and Act </vt:lpstr>
      <vt:lpstr> Step 7: Analyze mHero Data and Act </vt:lpstr>
      <vt:lpstr>PowerPoint Presentation</vt:lpstr>
      <vt:lpstr>Implementing mHero</vt:lpstr>
      <vt:lpstr>Resources Needed   </vt:lpstr>
      <vt:lpstr>PowerPoint Presentation</vt:lpstr>
      <vt:lpstr>PowerPoint Presentation</vt:lpstr>
      <vt:lpstr>What Is mHero?: Collaborators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mHero: Integrating Health Worker Communication into HIS</dc:title>
  <dc:creator>Leah McManus</dc:creator>
  <cp:lastModifiedBy>John Liebhardt</cp:lastModifiedBy>
  <cp:revision>133</cp:revision>
  <dcterms:created xsi:type="dcterms:W3CDTF">2015-11-03T19:32:20Z</dcterms:created>
  <dcterms:modified xsi:type="dcterms:W3CDTF">2016-09-02T17:59:58Z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0x0101005C869B464A7987458871E38B7BB0A5E8</vt:lpwstr>
  </property>
</Properties>
</file>